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21"/>
  </p:notesMasterIdLst>
  <p:sldIdLst>
    <p:sldId id="256" r:id="rId2"/>
    <p:sldId id="257" r:id="rId3"/>
    <p:sldId id="282" r:id="rId4"/>
    <p:sldId id="259" r:id="rId5"/>
    <p:sldId id="260" r:id="rId6"/>
    <p:sldId id="283" r:id="rId7"/>
    <p:sldId id="268" r:id="rId8"/>
    <p:sldId id="269" r:id="rId9"/>
    <p:sldId id="270" r:id="rId10"/>
    <p:sldId id="271" r:id="rId11"/>
    <p:sldId id="273" r:id="rId12"/>
    <p:sldId id="265" r:id="rId13"/>
    <p:sldId id="275" r:id="rId14"/>
    <p:sldId id="277" r:id="rId15"/>
    <p:sldId id="280" r:id="rId16"/>
    <p:sldId id="266" r:id="rId17"/>
    <p:sldId id="263" r:id="rId18"/>
    <p:sldId id="281" r:id="rId19"/>
    <p:sldId id="28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083" autoAdjust="0"/>
  </p:normalViewPr>
  <p:slideViewPr>
    <p:cSldViewPr snapToGrid="0">
      <p:cViewPr varScale="1">
        <p:scale>
          <a:sx n="83" d="100"/>
          <a:sy n="83" d="100"/>
        </p:scale>
        <p:origin x="68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C98AA7-8140-4808-A203-493A8286124E}" type="datetimeFigureOut">
              <a:rPr lang="en-IN" smtClean="0"/>
              <a:t>21-10-2024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534BF2-9F1F-4DB7-A110-AC411CF71007}" type="slidenum">
              <a:rPr lang="en-IN" smtClean="0"/>
              <a:t>‹#›</a:t>
            </a:fld>
            <a:endParaRPr lang="en-IN"/>
          </a:p>
        </p:txBody>
      </p:sp>
    </p:spTree>
    <p:extLst>
      <p:ext uri="{BB962C8B-B14F-4D97-AF65-F5344CB8AC3E}">
        <p14:creationId xmlns:p14="http://schemas.microsoft.com/office/powerpoint/2010/main" val="1974716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lobalcarbonbudget.org/wp-content/uploads/Key-messages.pdf"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gov.uk/government/publications/greenhouse-gas-reporting-conversion-factors-2019"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title of my thesis is </a:t>
            </a:r>
            <a:r>
              <a:rPr lang="en-GB" i="1" dirty="0"/>
              <a:t>Tracking Personal Transport Emissions: Leveraging Google Timeline Data for Carbon Footprint Visualization and </a:t>
            </a:r>
            <a:r>
              <a:rPr lang="en-GB" i="1" dirty="0" err="1"/>
              <a:t>Behavioral</a:t>
            </a:r>
            <a:r>
              <a:rPr lang="en-GB" i="1" dirty="0"/>
              <a:t> Insights</a:t>
            </a:r>
            <a:r>
              <a:rPr lang="en-GB" dirty="0"/>
              <a:t>. </a:t>
            </a:r>
          </a:p>
          <a:p>
            <a:r>
              <a:rPr lang="en-GB" dirty="0"/>
              <a:t>This title may change as I receive feedback and suggestions, but the core focus remains on visualizing carbon footprints and gain </a:t>
            </a:r>
            <a:r>
              <a:rPr lang="en-GB" dirty="0" err="1"/>
              <a:t>behavioral</a:t>
            </a:r>
            <a:r>
              <a:rPr lang="en-GB" dirty="0"/>
              <a:t> insights, helping individuals understand how their travel habits contribute to their overall carbon footprint.</a:t>
            </a:r>
            <a:endParaRPr lang="en-IN" dirty="0"/>
          </a:p>
        </p:txBody>
      </p:sp>
      <p:sp>
        <p:nvSpPr>
          <p:cNvPr id="4" name="Slide Number Placeholder 3"/>
          <p:cNvSpPr>
            <a:spLocks noGrp="1"/>
          </p:cNvSpPr>
          <p:nvPr>
            <p:ph type="sldNum" sz="quarter" idx="5"/>
          </p:nvPr>
        </p:nvSpPr>
        <p:spPr/>
        <p:txBody>
          <a:bodyPr/>
          <a:lstStyle/>
          <a:p>
            <a:fld id="{DD534BF2-9F1F-4DB7-A110-AC411CF71007}" type="slidenum">
              <a:rPr lang="en-IN" smtClean="0"/>
              <a:t>2</a:t>
            </a:fld>
            <a:endParaRPr lang="en-IN"/>
          </a:p>
        </p:txBody>
      </p:sp>
    </p:spTree>
    <p:extLst>
      <p:ext uri="{BB962C8B-B14F-4D97-AF65-F5344CB8AC3E}">
        <p14:creationId xmlns:p14="http://schemas.microsoft.com/office/powerpoint/2010/main" val="2263399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AA16C-B202-8183-8910-41FE50C8EB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A4C941-FD29-E9F4-99D8-C18880F027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2DBDC3-2BD3-BE9B-1C1B-E968E1965FF2}"/>
              </a:ext>
            </a:extLst>
          </p:cNvPr>
          <p:cNvSpPr>
            <a:spLocks noGrp="1"/>
          </p:cNvSpPr>
          <p:nvPr>
            <p:ph type="body" idx="1"/>
          </p:nvPr>
        </p:nvSpPr>
        <p:spPr/>
        <p:txBody>
          <a:bodyPr/>
          <a:lstStyle/>
          <a:p>
            <a:pPr algn="l"/>
            <a:r>
              <a:rPr lang="en-US" sz="1200" dirty="0"/>
              <a:t>The thesis illustrates the </a:t>
            </a:r>
            <a:endParaRPr lang="en-US" b="0" i="0" dirty="0">
              <a:solidFill>
                <a:srgbClr val="31333F"/>
              </a:solidFill>
              <a:effectLst/>
              <a:latin typeface="Source Sans Pro" panose="020B0503030403020204" pitchFamily="34" charset="0"/>
            </a:endParaRPr>
          </a:p>
          <a:p>
            <a:pPr algn="l"/>
            <a:r>
              <a:rPr lang="en-US" b="0" i="0" dirty="0">
                <a:solidFill>
                  <a:srgbClr val="31333F"/>
                </a:solidFill>
                <a:effectLst/>
                <a:latin typeface="Source Sans Pro" panose="020B0503030403020204" pitchFamily="34" charset="0"/>
              </a:rPr>
              <a:t>According to the Global Carbon Project's </a:t>
            </a:r>
            <a:r>
              <a:rPr lang="en-US" b="0" i="0" u="sng" dirty="0">
                <a:solidFill>
                  <a:srgbClr val="0068C9"/>
                </a:solidFill>
                <a:effectLst/>
                <a:latin typeface="Source Sans Pro" panose="020B0503030403020204" pitchFamily="34" charset="0"/>
                <a:hlinkClick r:id="rId3"/>
              </a:rPr>
              <a:t>2022 estimates</a:t>
            </a:r>
            <a:r>
              <a:rPr lang="en-US" b="0" i="0" dirty="0">
                <a:solidFill>
                  <a:srgbClr val="31333F"/>
                </a:solidFill>
                <a:effectLst/>
                <a:latin typeface="Source Sans Pro" panose="020B0503030403020204" pitchFamily="34" charset="0"/>
              </a:rPr>
              <a:t>, global emissions in 2022 reached 40.6 GtCO2.</a:t>
            </a:r>
          </a:p>
          <a:p>
            <a:r>
              <a:rPr lang="en-US" b="0" dirty="0">
                <a:effectLst/>
              </a:rPr>
              <a:t>"Reaching zero CO2 emissions by 2050 entails a total anthropogenic CO2 emissions linear decrease by about 1.4 GtCO2 each year, comparable to the observed fall in 2020 emissions resulting from COVID-19 measures, highlighting the scale of the action needed. This would result in additional emissions of 560 </a:t>
            </a:r>
            <a:r>
              <a:rPr lang="en-US" b="0" dirty="0" err="1">
                <a:effectLst/>
              </a:rPr>
              <a:t>GtCO</a:t>
            </a:r>
            <a:r>
              <a:rPr lang="en-US" b="0" dirty="0">
                <a:effectLst/>
              </a:rPr>
              <a:t> 2 from year 2023, leading to a 50% likelihood to limit warming around 1.6°C"</a:t>
            </a:r>
          </a:p>
          <a:p>
            <a:pPr algn="l"/>
            <a:endParaRPr lang="en-IN" dirty="0"/>
          </a:p>
        </p:txBody>
      </p:sp>
      <p:sp>
        <p:nvSpPr>
          <p:cNvPr id="4" name="Slide Number Placeholder 3">
            <a:extLst>
              <a:ext uri="{FF2B5EF4-FFF2-40B4-BE49-F238E27FC236}">
                <a16:creationId xmlns:a16="http://schemas.microsoft.com/office/drawing/2014/main" id="{4ED0ECCD-80BE-BE52-6B7A-70733070D510}"/>
              </a:ext>
            </a:extLst>
          </p:cNvPr>
          <p:cNvSpPr>
            <a:spLocks noGrp="1"/>
          </p:cNvSpPr>
          <p:nvPr>
            <p:ph type="sldNum" sz="quarter" idx="5"/>
          </p:nvPr>
        </p:nvSpPr>
        <p:spPr/>
        <p:txBody>
          <a:bodyPr/>
          <a:lstStyle/>
          <a:p>
            <a:fld id="{DD534BF2-9F1F-4DB7-A110-AC411CF71007}" type="slidenum">
              <a:rPr lang="en-IN" smtClean="0"/>
              <a:t>16</a:t>
            </a:fld>
            <a:endParaRPr lang="en-IN"/>
          </a:p>
        </p:txBody>
      </p:sp>
    </p:spTree>
    <p:extLst>
      <p:ext uri="{BB962C8B-B14F-4D97-AF65-F5344CB8AC3E}">
        <p14:creationId xmlns:p14="http://schemas.microsoft.com/office/powerpoint/2010/main" val="1683572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534BF2-9F1F-4DB7-A110-AC411CF71007}" type="slidenum">
              <a:rPr lang="en-IN" smtClean="0"/>
              <a:t>17</a:t>
            </a:fld>
            <a:endParaRPr lang="en-IN"/>
          </a:p>
        </p:txBody>
      </p:sp>
    </p:spTree>
    <p:extLst>
      <p:ext uri="{BB962C8B-B14F-4D97-AF65-F5344CB8AC3E}">
        <p14:creationId xmlns:p14="http://schemas.microsoft.com/office/powerpoint/2010/main" val="429538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This thesis explores the use of Google Timeline data to track and visualize personal transport emissions. </a:t>
            </a:r>
          </a:p>
          <a:p>
            <a:r>
              <a:rPr lang="en-GB" dirty="0"/>
              <a:t>2. By leveraging geolocation data, the project aims to provide users with personalized carbon footprint insights based on their travel patterns. </a:t>
            </a:r>
          </a:p>
          <a:p>
            <a:r>
              <a:rPr lang="en-GB" dirty="0"/>
              <a:t>3. The expected outcomes include detailed emission profiles, trend analyses, </a:t>
            </a:r>
          </a:p>
          <a:p>
            <a:r>
              <a:rPr lang="en-GB" dirty="0"/>
              <a:t>4. and personalized feedback through data visualization tools such as emission heatmaps and comparative charts. </a:t>
            </a:r>
          </a:p>
          <a:p>
            <a:endParaRPr lang="en-GB" dirty="0"/>
          </a:p>
          <a:p>
            <a:r>
              <a:rPr lang="en-GB" dirty="0"/>
              <a:t>In summary, this research highlights the potential of integrating personal emission tracking tools into climate mitigation strategies, promoting greater awareness, and fostering sustainable transport choices.</a:t>
            </a:r>
            <a:endParaRPr lang="en-IN" dirty="0"/>
          </a:p>
        </p:txBody>
      </p:sp>
      <p:sp>
        <p:nvSpPr>
          <p:cNvPr id="4" name="Slide Number Placeholder 3"/>
          <p:cNvSpPr>
            <a:spLocks noGrp="1"/>
          </p:cNvSpPr>
          <p:nvPr>
            <p:ph type="sldNum" sz="quarter" idx="5"/>
          </p:nvPr>
        </p:nvSpPr>
        <p:spPr/>
        <p:txBody>
          <a:bodyPr/>
          <a:lstStyle/>
          <a:p>
            <a:fld id="{DD534BF2-9F1F-4DB7-A110-AC411CF71007}" type="slidenum">
              <a:rPr lang="en-IN" smtClean="0"/>
              <a:t>19</a:t>
            </a:fld>
            <a:endParaRPr lang="en-IN"/>
          </a:p>
        </p:txBody>
      </p:sp>
    </p:spTree>
    <p:extLst>
      <p:ext uri="{BB962C8B-B14F-4D97-AF65-F5344CB8AC3E}">
        <p14:creationId xmlns:p14="http://schemas.microsoft.com/office/powerpoint/2010/main" val="1383084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Climate change mitigation requires actionable insights into individual carbon footprints, particularly in the transport sector.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1. but tracking and understanding individual impact remains challenging.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2. This thesis utilizes __________________ providing users with an intuitive view of their carbon footprints.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3. __________ </a:t>
            </a:r>
            <a:r>
              <a:rPr lang="en-GB" sz="1200" dirty="0"/>
              <a:t>, the project aims to foster greater awareness.</a:t>
            </a:r>
          </a:p>
          <a:p>
            <a:endParaRPr lang="en-IN" dirty="0"/>
          </a:p>
        </p:txBody>
      </p:sp>
      <p:sp>
        <p:nvSpPr>
          <p:cNvPr id="4" name="Slide Number Placeholder 3"/>
          <p:cNvSpPr>
            <a:spLocks noGrp="1"/>
          </p:cNvSpPr>
          <p:nvPr>
            <p:ph type="sldNum" sz="quarter" idx="5"/>
          </p:nvPr>
        </p:nvSpPr>
        <p:spPr/>
        <p:txBody>
          <a:bodyPr/>
          <a:lstStyle/>
          <a:p>
            <a:fld id="{DD534BF2-9F1F-4DB7-A110-AC411CF71007}" type="slidenum">
              <a:rPr lang="en-IN" smtClean="0"/>
              <a:t>3</a:t>
            </a:fld>
            <a:endParaRPr lang="en-IN"/>
          </a:p>
        </p:txBody>
      </p:sp>
    </p:spTree>
    <p:extLst>
      <p:ext uri="{BB962C8B-B14F-4D97-AF65-F5344CB8AC3E}">
        <p14:creationId xmlns:p14="http://schemas.microsoft.com/office/powerpoint/2010/main" val="16403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000000"/>
                </a:solidFill>
                <a:effectLst/>
                <a:latin typeface="Noto Serif" panose="02020600060500020200" pitchFamily="18" charset="0"/>
              </a:rPr>
              <a:t>As concern about climate change has grown, individuals are becoming increasingly conscious of their impact on the environment.</a:t>
            </a:r>
          </a:p>
          <a:p>
            <a:pPr algn="l" fontAlgn="base"/>
            <a:r>
              <a:rPr lang="en-US" b="0" i="0" dirty="0">
                <a:solidFill>
                  <a:srgbClr val="000000"/>
                </a:solidFill>
                <a:effectLst/>
                <a:latin typeface="Noto Serif" panose="02020600060500020200" pitchFamily="18" charset="0"/>
              </a:rPr>
              <a:t>Transportation emissions often make up the largest portion of our individual carbon footprints. For that reason, evaluating transport options is a natural place to start, whether it is for a daily commute or a leisure trip abroad.</a:t>
            </a:r>
          </a:p>
          <a:p>
            <a:pPr algn="l" fontAlgn="base"/>
            <a:endParaRPr lang="en-US" b="0" i="0" dirty="0">
              <a:solidFill>
                <a:srgbClr val="000000"/>
              </a:solidFill>
              <a:effectLst/>
              <a:latin typeface="Noto Serif" panose="02020600060500020200" pitchFamily="18" charset="0"/>
            </a:endParaRPr>
          </a:p>
          <a:p>
            <a:pPr algn="l" fontAlgn="base"/>
            <a:r>
              <a:rPr lang="en-US" b="0" i="0" dirty="0">
                <a:solidFill>
                  <a:srgbClr val="000000"/>
                </a:solidFill>
                <a:effectLst/>
                <a:latin typeface="Noto Serif" panose="02020600060500020200" pitchFamily="18" charset="0"/>
              </a:rPr>
              <a:t>So, what’s the most eco-friendly way to go from one place to another?</a:t>
            </a:r>
          </a:p>
          <a:p>
            <a:pPr algn="l" fontAlgn="base"/>
            <a:r>
              <a:rPr lang="en-US" b="0" i="0" dirty="0">
                <a:solidFill>
                  <a:srgbClr val="000000"/>
                </a:solidFill>
                <a:effectLst/>
                <a:latin typeface="Noto Serif" panose="02020600060500020200" pitchFamily="18" charset="0"/>
              </a:rPr>
              <a:t>The infographic charts the carbon footprint of transportation per passenger-kilometer for different vehicles based on data from the UK Government’s </a:t>
            </a:r>
            <a:r>
              <a:rPr lang="en-US" b="0" i="0" u="none" strike="noStrike" dirty="0">
                <a:solidFill>
                  <a:srgbClr val="91BB46"/>
                </a:solidFill>
                <a:effectLst/>
                <a:latin typeface="Noto Serif" panose="02020600060500020200" pitchFamily="18" charset="0"/>
                <a:hlinkClick r:id="rId3"/>
              </a:rPr>
              <a:t>methodology paper</a:t>
            </a:r>
            <a:r>
              <a:rPr lang="en-US" b="0" i="0" dirty="0">
                <a:solidFill>
                  <a:srgbClr val="000000"/>
                </a:solidFill>
                <a:effectLst/>
                <a:latin typeface="Noto Serif" panose="02020600060500020200" pitchFamily="18" charset="0"/>
              </a:rPr>
              <a:t> for greenhouse gas reporting.</a:t>
            </a:r>
          </a:p>
          <a:p>
            <a:endParaRPr lang="en-IN" dirty="0"/>
          </a:p>
        </p:txBody>
      </p:sp>
      <p:sp>
        <p:nvSpPr>
          <p:cNvPr id="4" name="Slide Number Placeholder 3"/>
          <p:cNvSpPr>
            <a:spLocks noGrp="1"/>
          </p:cNvSpPr>
          <p:nvPr>
            <p:ph type="sldNum" sz="quarter" idx="5"/>
          </p:nvPr>
        </p:nvSpPr>
        <p:spPr/>
        <p:txBody>
          <a:bodyPr/>
          <a:lstStyle/>
          <a:p>
            <a:fld id="{DD534BF2-9F1F-4DB7-A110-AC411CF71007}" type="slidenum">
              <a:rPr lang="en-IN" smtClean="0"/>
              <a:t>4</a:t>
            </a:fld>
            <a:endParaRPr lang="en-IN"/>
          </a:p>
        </p:txBody>
      </p:sp>
    </p:spTree>
    <p:extLst>
      <p:ext uri="{BB962C8B-B14F-4D97-AF65-F5344CB8AC3E}">
        <p14:creationId xmlns:p14="http://schemas.microsoft.com/office/powerpoint/2010/main" val="1405502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main research question is: How accurately can we estimate personal carbon emissions using geolocation data from Google Timeline? I’ll be comparing these estimates to manual records and established emission models to see how reliable and precise Google Timeline data is for tracking personal transport emissions.</a:t>
            </a:r>
            <a:endParaRPr lang="en-IN" dirty="0"/>
          </a:p>
        </p:txBody>
      </p:sp>
      <p:sp>
        <p:nvSpPr>
          <p:cNvPr id="4" name="Slide Number Placeholder 3"/>
          <p:cNvSpPr>
            <a:spLocks noGrp="1"/>
          </p:cNvSpPr>
          <p:nvPr>
            <p:ph type="sldNum" sz="quarter" idx="5"/>
          </p:nvPr>
        </p:nvSpPr>
        <p:spPr/>
        <p:txBody>
          <a:bodyPr/>
          <a:lstStyle/>
          <a:p>
            <a:fld id="{DD534BF2-9F1F-4DB7-A110-AC411CF71007}" type="slidenum">
              <a:rPr lang="en-IN" smtClean="0"/>
              <a:t>5</a:t>
            </a:fld>
            <a:endParaRPr lang="en-IN"/>
          </a:p>
        </p:txBody>
      </p:sp>
    </p:spTree>
    <p:extLst>
      <p:ext uri="{BB962C8B-B14F-4D97-AF65-F5344CB8AC3E}">
        <p14:creationId xmlns:p14="http://schemas.microsoft.com/office/powerpoint/2010/main" val="1086878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3. </a:t>
            </a:r>
            <a:r>
              <a:rPr lang="en-GB" sz="1200" dirty="0"/>
              <a:t>and emissions to identify opportunities for reduction.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4. to raise awareness and encourage </a:t>
            </a:r>
            <a:r>
              <a:rPr lang="en-GB" sz="1200" dirty="0" err="1"/>
              <a:t>behavior</a:t>
            </a:r>
            <a:r>
              <a:rPr lang="en-GB" sz="1200" dirty="0"/>
              <a:t> change in reducing transport-related carbon footprints.</a:t>
            </a:r>
          </a:p>
          <a:p>
            <a:endParaRPr lang="en-IN" dirty="0"/>
          </a:p>
        </p:txBody>
      </p:sp>
      <p:sp>
        <p:nvSpPr>
          <p:cNvPr id="4" name="Slide Number Placeholder 3"/>
          <p:cNvSpPr>
            <a:spLocks noGrp="1"/>
          </p:cNvSpPr>
          <p:nvPr>
            <p:ph type="sldNum" sz="quarter" idx="5"/>
          </p:nvPr>
        </p:nvSpPr>
        <p:spPr/>
        <p:txBody>
          <a:bodyPr/>
          <a:lstStyle/>
          <a:p>
            <a:fld id="{DD534BF2-9F1F-4DB7-A110-AC411CF71007}" type="slidenum">
              <a:rPr lang="en-IN" smtClean="0"/>
              <a:t>6</a:t>
            </a:fld>
            <a:endParaRPr lang="en-IN"/>
          </a:p>
        </p:txBody>
      </p:sp>
    </p:spTree>
    <p:extLst>
      <p:ext uri="{BB962C8B-B14F-4D97-AF65-F5344CB8AC3E}">
        <p14:creationId xmlns:p14="http://schemas.microsoft.com/office/powerpoint/2010/main" val="2607858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The goal of this thesis is to ___________________ generated through transportation by analyzing Google Maps Timeline data. </a:t>
            </a:r>
          </a:p>
          <a:p>
            <a:pPr algn="l"/>
            <a:r>
              <a:rPr lang="en-US" dirty="0"/>
              <a:t>By applying emission factors to each mode of transport, The system calculates the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application offers individuals a tailored insight into their transport-related carbon footprint, empowering them to make informed, eco-conscious decisions.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air travel typically accounts for the highest emissions, followed by car usage, while public transportation and cycling have a much lower carbon footprint.</a:t>
            </a:r>
          </a:p>
          <a:p>
            <a:pPr algn="l"/>
            <a:endParaRPr lang="en-IN" dirty="0"/>
          </a:p>
        </p:txBody>
      </p:sp>
      <p:sp>
        <p:nvSpPr>
          <p:cNvPr id="4" name="Slide Number Placeholder 3"/>
          <p:cNvSpPr>
            <a:spLocks noGrp="1"/>
          </p:cNvSpPr>
          <p:nvPr>
            <p:ph type="sldNum" sz="quarter" idx="5"/>
          </p:nvPr>
        </p:nvSpPr>
        <p:spPr/>
        <p:txBody>
          <a:bodyPr/>
          <a:lstStyle/>
          <a:p>
            <a:fld id="{DD534BF2-9F1F-4DB7-A110-AC411CF71007}" type="slidenum">
              <a:rPr lang="en-IN" smtClean="0"/>
              <a:t>12</a:t>
            </a:fld>
            <a:endParaRPr lang="en-IN"/>
          </a:p>
        </p:txBody>
      </p:sp>
    </p:spTree>
    <p:extLst>
      <p:ext uri="{BB962C8B-B14F-4D97-AF65-F5344CB8AC3E}">
        <p14:creationId xmlns:p14="http://schemas.microsoft.com/office/powerpoint/2010/main" val="2937921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r>
              <a:rPr lang="en-GB" sz="1200" kern="100" dirty="0">
                <a:effectLst/>
                <a:ea typeface="Aptos" panose="020B0004020202020204" pitchFamily="34" charset="0"/>
                <a:cs typeface="Times New Roman" panose="02020603050405020304" pitchFamily="18" charset="0"/>
              </a:rPr>
              <a:t>The tool will calculate total emissions for different transport modes, allowing users to see which modes contribute most to their carbon footprint. </a:t>
            </a:r>
          </a:p>
          <a:p>
            <a:pPr marL="0" indent="0" algn="just">
              <a:buNone/>
            </a:pPr>
            <a:r>
              <a:rPr lang="en-GB" sz="1200" kern="100" dirty="0">
                <a:effectLst/>
                <a:ea typeface="Aptos" panose="020B0004020202020204" pitchFamily="34" charset="0"/>
                <a:cs typeface="Times New Roman" panose="02020603050405020304" pitchFamily="18" charset="0"/>
              </a:rPr>
              <a:t>This personalized feedback is expected to enhance users' awareness of their travel choices and their environmental impact, in line with findings that suggest personal tracking tools can influence </a:t>
            </a:r>
            <a:r>
              <a:rPr lang="en-GB" sz="1200" kern="100" dirty="0" err="1">
                <a:effectLst/>
                <a:ea typeface="Aptos" panose="020B0004020202020204" pitchFamily="34" charset="0"/>
                <a:cs typeface="Times New Roman" panose="02020603050405020304" pitchFamily="18" charset="0"/>
              </a:rPr>
              <a:t>behavior</a:t>
            </a:r>
            <a:r>
              <a:rPr lang="en-GB" sz="1200" kern="100" dirty="0">
                <a:effectLst/>
                <a:ea typeface="Aptos" panose="020B0004020202020204" pitchFamily="34" charset="0"/>
                <a:cs typeface="Times New Roman" panose="02020603050405020304" pitchFamily="18" charset="0"/>
              </a:rPr>
              <a:t> change positively</a:t>
            </a:r>
            <a:r>
              <a:rPr lang="en-GB" sz="1200" kern="100" dirty="0">
                <a:effectLst/>
                <a:ea typeface="Aptos" panose="020B0004020202020204" pitchFamily="34" charset="0"/>
                <a:cs typeface="MS Gothic" panose="020B0609070205080204" pitchFamily="49" charset="-128"/>
              </a:rPr>
              <a:t>.</a:t>
            </a:r>
            <a:endParaRPr lang="en-GB" sz="1200" kern="100" dirty="0">
              <a:effectLst/>
              <a:ea typeface="Aptos" panose="020B0004020202020204" pitchFamily="34" charset="0"/>
              <a:cs typeface="Times New Roman" panose="02020603050405020304" pitchFamily="18" charset="0"/>
            </a:endParaRP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ea typeface="Aptos" panose="020B0004020202020204" pitchFamily="34" charset="0"/>
                <a:cs typeface="Times New Roman" panose="02020603050405020304" pitchFamily="18" charset="0"/>
              </a:rPr>
              <a:t>This comparison is expected to motivate users to adopt more sustainable transport options by highlighting the disparities between their travel habits and broader trends. </a:t>
            </a:r>
          </a:p>
          <a:p>
            <a:endParaRPr lang="en-IN" dirty="0"/>
          </a:p>
        </p:txBody>
      </p:sp>
      <p:sp>
        <p:nvSpPr>
          <p:cNvPr id="4" name="Slide Number Placeholder 3"/>
          <p:cNvSpPr>
            <a:spLocks noGrp="1"/>
          </p:cNvSpPr>
          <p:nvPr>
            <p:ph type="sldNum" sz="quarter" idx="5"/>
          </p:nvPr>
        </p:nvSpPr>
        <p:spPr/>
        <p:txBody>
          <a:bodyPr/>
          <a:lstStyle/>
          <a:p>
            <a:fld id="{DD534BF2-9F1F-4DB7-A110-AC411CF71007}" type="slidenum">
              <a:rPr lang="en-IN" smtClean="0"/>
              <a:t>13</a:t>
            </a:fld>
            <a:endParaRPr lang="en-IN"/>
          </a:p>
        </p:txBody>
      </p:sp>
    </p:spTree>
    <p:extLst>
      <p:ext uri="{BB962C8B-B14F-4D97-AF65-F5344CB8AC3E}">
        <p14:creationId xmlns:p14="http://schemas.microsoft.com/office/powerpoint/2010/main" val="293787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00" dirty="0">
                <a:effectLst/>
                <a:ea typeface="Aptos" panose="020B0004020202020204" pitchFamily="34" charset="0"/>
                <a:cs typeface="Times New Roman" panose="02020603050405020304" pitchFamily="18" charset="0"/>
              </a:rPr>
              <a:t>The project aims to uncover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ea typeface="Aptos" panose="020B0004020202020204" pitchFamily="34" charset="0"/>
                <a:cs typeface="Times New Roman" panose="02020603050405020304" pitchFamily="18" charset="0"/>
              </a:rPr>
              <a:t>This trend analysis will provide insights into _____________ and whether users are moving towards more sustainable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ea typeface="Aptos" panose="020B0004020202020204" pitchFamily="34" charset="0"/>
                <a:cs typeface="Times New Roman" panose="02020603050405020304" pitchFamily="18" charset="0"/>
              </a:rPr>
              <a:t>Previous studies suggest that regular feedback and data visualization can encourage users to make long-term changes in their transportation choices</a:t>
            </a:r>
            <a:r>
              <a:rPr lang="en-GB" sz="1200" kern="100" dirty="0">
                <a:effectLst/>
                <a:ea typeface="Aptos" panose="020B0004020202020204" pitchFamily="34" charset="0"/>
                <a:cs typeface="MS Gothic" panose="020B0609070205080204" pitchFamily="49" charset="-128"/>
              </a:rPr>
              <a:t>.</a:t>
            </a:r>
            <a:endParaRPr lang="en-GB" sz="1200" kern="100" dirty="0">
              <a:effectLst/>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00" dirty="0">
                <a:effectLst/>
                <a:ea typeface="Aptos" panose="020B0004020202020204" pitchFamily="34" charset="0"/>
                <a:cs typeface="Times New Roman" panose="02020603050405020304" pitchFamily="18" charset="0"/>
              </a:rPr>
              <a:t>Enhanced User Engagement: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ea typeface="Aptos" panose="020B0004020202020204" pitchFamily="34" charset="0"/>
                <a:cs typeface="Times New Roman" panose="02020603050405020304" pitchFamily="18" charset="0"/>
              </a:rPr>
              <a:t>By offering visualizations such as ______, the tool is expected to increase user engagement.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ea typeface="Aptos" panose="020B0004020202020204" pitchFamily="34" charset="0"/>
                <a:cs typeface="Times New Roman" panose="02020603050405020304" pitchFamily="18" charset="0"/>
              </a:rPr>
              <a:t>Interactive features and personalized recommendations based on travel </a:t>
            </a:r>
            <a:r>
              <a:rPr lang="en-GB" sz="1200" kern="100" dirty="0" err="1">
                <a:effectLst/>
                <a:ea typeface="Aptos" panose="020B0004020202020204" pitchFamily="34" charset="0"/>
                <a:cs typeface="Times New Roman" panose="02020603050405020304" pitchFamily="18" charset="0"/>
              </a:rPr>
              <a:t>behavior</a:t>
            </a:r>
            <a:r>
              <a:rPr lang="en-GB" sz="1200" kern="100" dirty="0">
                <a:effectLst/>
                <a:ea typeface="Aptos" panose="020B0004020202020204" pitchFamily="34" charset="0"/>
                <a:cs typeface="Times New Roman" panose="02020603050405020304" pitchFamily="18" charset="0"/>
              </a:rPr>
              <a:t> are anticipated to further motivate users to adopt low-emission transport modes.</a:t>
            </a:r>
          </a:p>
          <a:p>
            <a:endParaRPr lang="en-IN" dirty="0"/>
          </a:p>
          <a:p>
            <a:endParaRPr lang="en-IN" dirty="0"/>
          </a:p>
          <a:p>
            <a:pPr marL="0" indent="0">
              <a:buNone/>
            </a:pPr>
            <a:r>
              <a:rPr lang="en-GB" sz="1200" dirty="0">
                <a:effectLst/>
                <a:ea typeface="Aptos" panose="020B0004020202020204" pitchFamily="34" charset="0"/>
                <a:cs typeface="Times New Roman" panose="02020603050405020304" pitchFamily="18" charset="0"/>
              </a:rPr>
              <a:t>Overall, the project aims to demonstrate the potential of geospatial tools in promoting climate awareness and action. </a:t>
            </a:r>
            <a:endParaRPr lang="en-GB" sz="1200" dirty="0">
              <a:ea typeface="Aptos" panose="020B0004020202020204" pitchFamily="34" charset="0"/>
              <a:cs typeface="Times New Roman" panose="02020603050405020304" pitchFamily="18" charset="0"/>
            </a:endParaRPr>
          </a:p>
          <a:p>
            <a:pPr marL="0" indent="0">
              <a:buNone/>
            </a:pPr>
            <a:r>
              <a:rPr lang="en-GB" sz="1200" dirty="0">
                <a:effectLst/>
                <a:ea typeface="Aptos" panose="020B0004020202020204" pitchFamily="34" charset="0"/>
                <a:cs typeface="Times New Roman" panose="02020603050405020304" pitchFamily="18" charset="0"/>
              </a:rPr>
              <a:t>By empowering individuals to track and reduce their carbon footprints, the application can contribute to broader efforts in mitigating climate change. </a:t>
            </a:r>
            <a:endParaRPr lang="en-GB" sz="1200" dirty="0">
              <a:ea typeface="Aptos" panose="020B0004020202020204" pitchFamily="34" charset="0"/>
              <a:cs typeface="Times New Roman" panose="02020603050405020304" pitchFamily="18" charset="0"/>
            </a:endParaRPr>
          </a:p>
          <a:p>
            <a:pPr marL="0" indent="0">
              <a:buNone/>
            </a:pPr>
            <a:r>
              <a:rPr lang="en-GB" sz="1200" dirty="0">
                <a:effectLst/>
                <a:ea typeface="Aptos" panose="020B0004020202020204" pitchFamily="34" charset="0"/>
                <a:cs typeface="Times New Roman" panose="02020603050405020304" pitchFamily="18" charset="0"/>
              </a:rPr>
              <a:t>Studies indicate that leveraging technology for personal emission tracking can lead to meaningful reductions in greenhouse gas emissions at both individual and collective levels</a:t>
            </a:r>
            <a:r>
              <a:rPr lang="en-GB" sz="1200" dirty="0">
                <a:effectLst/>
                <a:cs typeface="MS Gothic" panose="020B0609070205080204" pitchFamily="49" charset="-128"/>
              </a:rPr>
              <a:t>.</a:t>
            </a:r>
            <a:endParaRPr lang="en-GB" dirty="0"/>
          </a:p>
          <a:p>
            <a:endParaRPr lang="en-IN" dirty="0"/>
          </a:p>
        </p:txBody>
      </p:sp>
      <p:sp>
        <p:nvSpPr>
          <p:cNvPr id="4" name="Slide Number Placeholder 3"/>
          <p:cNvSpPr>
            <a:spLocks noGrp="1"/>
          </p:cNvSpPr>
          <p:nvPr>
            <p:ph type="sldNum" sz="quarter" idx="5"/>
          </p:nvPr>
        </p:nvSpPr>
        <p:spPr/>
        <p:txBody>
          <a:bodyPr/>
          <a:lstStyle/>
          <a:p>
            <a:fld id="{DD534BF2-9F1F-4DB7-A110-AC411CF71007}" type="slidenum">
              <a:rPr lang="en-IN" smtClean="0"/>
              <a:t>14</a:t>
            </a:fld>
            <a:endParaRPr lang="en-IN"/>
          </a:p>
        </p:txBody>
      </p:sp>
    </p:spTree>
    <p:extLst>
      <p:ext uri="{BB962C8B-B14F-4D97-AF65-F5344CB8AC3E}">
        <p14:creationId xmlns:p14="http://schemas.microsoft.com/office/powerpoint/2010/main" val="3780637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Geospatial Tools</a:t>
            </a:r>
            <a:r>
              <a:rPr lang="en-GB" dirty="0"/>
              <a:t>:</a:t>
            </a:r>
            <a:br>
              <a:rPr lang="en-GB" dirty="0"/>
            </a:br>
            <a:r>
              <a:rPr lang="en-GB" dirty="0"/>
              <a:t>"In this project, I leverage Google Timeline, a geospatial tool that tracks an individual’s location history, to quantify personal transport emissions. This innovative use of geospatial data allows us to visualize carbon footprints based, giving users a clearer understanding of how their daily transport choices contribute to overall emissions."</a:t>
            </a:r>
          </a:p>
          <a:p>
            <a:r>
              <a:rPr lang="en-GB" b="1" dirty="0"/>
              <a:t>Policy Implications</a:t>
            </a:r>
            <a:r>
              <a:rPr lang="en-GB" dirty="0"/>
              <a:t>:</a:t>
            </a:r>
            <a:br>
              <a:rPr lang="en-GB" dirty="0"/>
            </a:br>
            <a:r>
              <a:rPr lang="en-GB" dirty="0"/>
              <a:t>"By comparing individual emissions with national and global averages, this project not only helps users contextualize their own impact but also offers broader insights into transportation emissions trends. These insights can be valuable for policymakers looking to develop targeted interventions that encourage sustainable transport choices."</a:t>
            </a:r>
          </a:p>
          <a:p>
            <a:r>
              <a:rPr lang="en-GB" b="1" dirty="0"/>
              <a:t>Practical Application</a:t>
            </a:r>
            <a:r>
              <a:rPr lang="en-GB" dirty="0"/>
              <a:t>:</a:t>
            </a:r>
            <a:br>
              <a:rPr lang="en-GB" dirty="0"/>
            </a:br>
            <a:r>
              <a:rPr lang="en-GB" dirty="0"/>
              <a:t>This tool will offer visualizations like emission heatmaps and charts, making it easy for users to understand their travel-related emissions and identify areas for improvement. This practical implementation ensures that the research is accessible and actionable for the public."</a:t>
            </a:r>
          </a:p>
          <a:p>
            <a:r>
              <a:rPr lang="en-GB" b="1" dirty="0"/>
              <a:t>Academic Impact</a:t>
            </a:r>
            <a:r>
              <a:rPr lang="en-GB" dirty="0"/>
              <a:t>:</a:t>
            </a:r>
            <a:br>
              <a:rPr lang="en-GB" dirty="0"/>
            </a:br>
            <a:r>
              <a:rPr lang="en-GB" dirty="0"/>
              <a:t>"Lastly, this project contributes to the academic discourse on transport emissions and sustainability. By exploring the effectiveness of personal tracking tools in reducing emissions, it fills a gap in current research and adds to our understanding of how technology can drive climate action on an individual level."</a:t>
            </a:r>
          </a:p>
          <a:p>
            <a:endParaRPr lang="en-IN" dirty="0"/>
          </a:p>
        </p:txBody>
      </p:sp>
      <p:sp>
        <p:nvSpPr>
          <p:cNvPr id="4" name="Slide Number Placeholder 3"/>
          <p:cNvSpPr>
            <a:spLocks noGrp="1"/>
          </p:cNvSpPr>
          <p:nvPr>
            <p:ph type="sldNum" sz="quarter" idx="5"/>
          </p:nvPr>
        </p:nvSpPr>
        <p:spPr/>
        <p:txBody>
          <a:bodyPr/>
          <a:lstStyle/>
          <a:p>
            <a:fld id="{DD534BF2-9F1F-4DB7-A110-AC411CF71007}" type="slidenum">
              <a:rPr lang="en-IN" smtClean="0"/>
              <a:t>15</a:t>
            </a:fld>
            <a:endParaRPr lang="en-IN"/>
          </a:p>
        </p:txBody>
      </p:sp>
    </p:spTree>
    <p:extLst>
      <p:ext uri="{BB962C8B-B14F-4D97-AF65-F5344CB8AC3E}">
        <p14:creationId xmlns:p14="http://schemas.microsoft.com/office/powerpoint/2010/main" val="1305849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a:xfrm>
            <a:off x="838200" y="6356350"/>
            <a:ext cx="2743200" cy="365125"/>
          </a:xfrm>
          <a:prstGeom prst="rect">
            <a:avLst/>
          </a:prstGeom>
        </p:spPr>
        <p:txBody>
          <a:bodyPr/>
          <a:lstStyle/>
          <a:p>
            <a:fld id="{C1344950-E4EA-4764-9092-FD723A6411AD}" type="datetime1">
              <a:rPr lang="en-US" smtClean="0"/>
              <a:t>10/21/2024</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21849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a:xfrm>
            <a:off x="838200" y="6356350"/>
            <a:ext cx="2743200" cy="365125"/>
          </a:xfrm>
          <a:prstGeom prst="rect">
            <a:avLst/>
          </a:prstGeom>
        </p:spPr>
        <p:txBody>
          <a:bodyPr/>
          <a:lstStyle/>
          <a:p>
            <a:fld id="{633B7AE8-BBD6-4EB4-B070-E1221EBF30DC}" type="datetime1">
              <a:rPr lang="en-US" smtClean="0"/>
              <a:t>10/21/2024</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61370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a:xfrm>
            <a:off x="838200" y="6356350"/>
            <a:ext cx="2743200" cy="365125"/>
          </a:xfrm>
          <a:prstGeom prst="rect">
            <a:avLst/>
          </a:prstGeom>
        </p:spPr>
        <p:txBody>
          <a:bodyPr/>
          <a:lstStyle/>
          <a:p>
            <a:fld id="{C9069F0D-52ED-4733-8FB4-340194AEA44B}" type="datetime1">
              <a:rPr lang="en-US" smtClean="0"/>
              <a:t>10/21/2024</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592126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a:xfrm>
            <a:off x="838200" y="6356350"/>
            <a:ext cx="2743200" cy="365125"/>
          </a:xfrm>
          <a:prstGeom prst="rect">
            <a:avLst/>
          </a:prstGeom>
        </p:spPr>
        <p:txBody>
          <a:bodyPr/>
          <a:lstStyle/>
          <a:p>
            <a:fld id="{88F19C89-07D6-4F09-B51D-E2CF06C561FF}" type="datetime1">
              <a:rPr lang="en-US" smtClean="0"/>
              <a:t>10/21/2024</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497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a:xfrm>
            <a:off x="838200" y="6356350"/>
            <a:ext cx="2743200" cy="365125"/>
          </a:xfrm>
          <a:prstGeom prst="rect">
            <a:avLst/>
          </a:prstGeom>
        </p:spPr>
        <p:txBody>
          <a:bodyPr/>
          <a:lstStyle/>
          <a:p>
            <a:fld id="{326622AF-F408-45AA-9D9C-0DA74046CBB5}" type="datetime1">
              <a:rPr lang="en-US" smtClean="0"/>
              <a:t>10/21/2024</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04769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a:xfrm>
            <a:off x="838200" y="6356350"/>
            <a:ext cx="2743200" cy="365125"/>
          </a:xfrm>
          <a:prstGeom prst="rect">
            <a:avLst/>
          </a:prstGeom>
        </p:spPr>
        <p:txBody>
          <a:bodyPr/>
          <a:lstStyle/>
          <a:p>
            <a:fld id="{99D797E4-E672-4265-A182-4948CEE38FD0}" type="datetime1">
              <a:rPr lang="en-US" smtClean="0"/>
              <a:t>10/21/2024</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381106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a:xfrm>
            <a:off x="838200" y="6356350"/>
            <a:ext cx="2743200" cy="365125"/>
          </a:xfrm>
          <a:prstGeom prst="rect">
            <a:avLst/>
          </a:prstGeom>
        </p:spPr>
        <p:txBody>
          <a:bodyPr/>
          <a:lstStyle/>
          <a:p>
            <a:fld id="{B9A80FF1-9B6A-47C0-9704-B69419CA3A7A}" type="datetime1">
              <a:rPr lang="en-US" smtClean="0"/>
              <a:t>10/21/2024</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805108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a:xfrm>
            <a:off x="838200" y="6356350"/>
            <a:ext cx="2743200" cy="365125"/>
          </a:xfrm>
          <a:prstGeom prst="rect">
            <a:avLst/>
          </a:prstGeom>
        </p:spPr>
        <p:txBody>
          <a:bodyPr/>
          <a:lstStyle/>
          <a:p>
            <a:fld id="{8C35D0CA-D6CA-4322-8A51-AF9824D3E324}" type="datetime1">
              <a:rPr lang="en-US" smtClean="0"/>
              <a:t>10/21/2024</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2236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a:xfrm>
            <a:off x="838200" y="6356350"/>
            <a:ext cx="2743200" cy="365125"/>
          </a:xfrm>
          <a:prstGeom prst="rect">
            <a:avLst/>
          </a:prstGeom>
        </p:spPr>
        <p:txBody>
          <a:bodyPr/>
          <a:lstStyle/>
          <a:p>
            <a:fld id="{7387A77F-36E4-45F4-8A2D-CAF3DA250354}" type="datetime1">
              <a:rPr lang="en-US" smtClean="0"/>
              <a:t>10/21/2024</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969469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a:xfrm>
            <a:off x="838200" y="6356350"/>
            <a:ext cx="2743200" cy="365125"/>
          </a:xfrm>
          <a:prstGeom prst="rect">
            <a:avLst/>
          </a:prstGeom>
        </p:spPr>
        <p:txBody>
          <a:bodyPr/>
          <a:lstStyle/>
          <a:p>
            <a:fld id="{B917B527-AFB4-4EF4-9893-68DE2EDCDDC5}" type="datetime1">
              <a:rPr lang="en-US" smtClean="0"/>
              <a:t>10/21/2024</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832191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a:xfrm>
            <a:off x="838200" y="6356350"/>
            <a:ext cx="2743200" cy="365125"/>
          </a:xfrm>
          <a:prstGeom prst="rect">
            <a:avLst/>
          </a:prstGeom>
        </p:spPr>
        <p:txBody>
          <a:bodyPr/>
          <a:lstStyle/>
          <a:p>
            <a:fld id="{8A01E593-EB39-4AA7-809A-6215C0B28FC5}" type="datetime1">
              <a:rPr lang="en-US" smtClean="0"/>
              <a:t>10/21/2024</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263900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a:xfrm>
            <a:off x="838200" y="6356350"/>
            <a:ext cx="2743200" cy="365125"/>
          </a:xfrm>
          <a:prstGeom prst="rect">
            <a:avLst/>
          </a:prstGeom>
        </p:spPr>
        <p:txBody>
          <a:bodyPr/>
          <a:lstStyle/>
          <a:p>
            <a:fld id="{C4D0575F-D2C9-41FF-8D20-E06D6F544944}" type="datetime1">
              <a:rPr lang="en-US" smtClean="0"/>
              <a:t>10/21/2024</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151462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1009291" y="6310312"/>
            <a:ext cx="416463" cy="365125"/>
          </a:xfrm>
          <a:prstGeom prst="rect">
            <a:avLst/>
          </a:prstGeom>
        </p:spPr>
        <p:txBody>
          <a:bodyPr vert="horz" lIns="91440" tIns="45720" rIns="91440" bIns="45720" rtlCol="0" anchor="ctr"/>
          <a:lstStyle>
            <a:lvl1pPr algn="r">
              <a:defRPr sz="1400" b="1">
                <a:solidFill>
                  <a:schemeClr val="tx1"/>
                </a:solidFill>
              </a:defRPr>
            </a:lvl1pPr>
          </a:lstStyle>
          <a:p>
            <a:fld id="{51845F5A-061D-4825-9AE9-D7794091C6CF}" type="slidenum">
              <a:rPr lang="en-US" smtClean="0"/>
              <a:pPr/>
              <a:t>‹#›</a:t>
            </a:fld>
            <a:endParaRPr lang="en-US" dirty="0"/>
          </a:p>
        </p:txBody>
      </p:sp>
      <p:pic>
        <p:nvPicPr>
          <p:cNvPr id="2050" name="Picture 2" descr="German Aerospace Center - Wikipedia">
            <a:extLst>
              <a:ext uri="{FF2B5EF4-FFF2-40B4-BE49-F238E27FC236}">
                <a16:creationId xmlns:a16="http://schemas.microsoft.com/office/drawing/2014/main" id="{27CC7EEB-7745-817F-DE94-DB1A57EEC5B9}"/>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051636" y="5985608"/>
            <a:ext cx="939081" cy="7849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School">
            <a:extLst>
              <a:ext uri="{FF2B5EF4-FFF2-40B4-BE49-F238E27FC236}">
                <a16:creationId xmlns:a16="http://schemas.microsoft.com/office/drawing/2014/main" id="{CE827E74-29F5-57A6-0165-40F8DFC5D68B}"/>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9681291" y="6178154"/>
            <a:ext cx="1219380" cy="528911"/>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4AC4F079-8491-82F8-C67F-0260CD394314}"/>
              </a:ext>
            </a:extLst>
          </p:cNvPr>
          <p:cNvSpPr/>
          <p:nvPr userDrawn="1"/>
        </p:nvSpPr>
        <p:spPr>
          <a:xfrm>
            <a:off x="1086928" y="6310312"/>
            <a:ext cx="338826" cy="365125"/>
          </a:xfrm>
          <a:prstGeom prst="ellipse">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763565"/>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0" r:id="rId6"/>
    <p:sldLayoutId id="2147483675" r:id="rId7"/>
    <p:sldLayoutId id="2147483676" r:id="rId8"/>
    <p:sldLayoutId id="2147483677" r:id="rId9"/>
    <p:sldLayoutId id="2147483678" r:id="rId10"/>
    <p:sldLayoutId id="2147483679" r:id="rId11"/>
    <p:sldLayoutId id="2147483681" r:id="rId12"/>
  </p:sldLayoutIdLst>
  <p:hf hdr="0" ftr="0" dt="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valori.it/dieci-multinazionali-nemiche-clima/"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courses.lumenlearning.com/suny-intro-to-sociology/chapter/the-scientific-metho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187B58-3857-4454-9C70-EFB475976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oudy oil paint art">
            <a:extLst>
              <a:ext uri="{FF2B5EF4-FFF2-40B4-BE49-F238E27FC236}">
                <a16:creationId xmlns:a16="http://schemas.microsoft.com/office/drawing/2014/main" id="{322BEE49-344E-B2A9-5A27-B7A57A11BBB1}"/>
              </a:ext>
            </a:extLst>
          </p:cNvPr>
          <p:cNvPicPr>
            <a:picLocks noChangeAspect="1"/>
          </p:cNvPicPr>
          <p:nvPr/>
        </p:nvPicPr>
        <p:blipFill>
          <a:blip r:embed="rId2"/>
          <a:srcRect t="15257" b="474"/>
          <a:stretch/>
        </p:blipFill>
        <p:spPr>
          <a:xfrm>
            <a:off x="20" y="10"/>
            <a:ext cx="12191980" cy="6857990"/>
          </a:xfrm>
          <a:prstGeom prst="rect">
            <a:avLst/>
          </a:prstGeom>
        </p:spPr>
      </p:pic>
      <p:sp>
        <p:nvSpPr>
          <p:cNvPr id="11" name="Freeform: Shape 10">
            <a:extLst>
              <a:ext uri="{FF2B5EF4-FFF2-40B4-BE49-F238E27FC236}">
                <a16:creationId xmlns:a16="http://schemas.microsoft.com/office/drawing/2014/main" id="{4C5418A4-3935-49EA-B51C-5DDCBFAA3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8056" y="2813365"/>
            <a:ext cx="7450687" cy="3406460"/>
          </a:xfrm>
          <a:custGeom>
            <a:avLst/>
            <a:gdLst>
              <a:gd name="connsiteX0" fmla="*/ 6457914 w 7450687"/>
              <a:gd name="connsiteY0" fmla="*/ 0 h 3406460"/>
              <a:gd name="connsiteX1" fmla="*/ 6844288 w 7450687"/>
              <a:gd name="connsiteY1" fmla="*/ 233492 h 3406460"/>
              <a:gd name="connsiteX2" fmla="*/ 7386323 w 7450687"/>
              <a:gd name="connsiteY2" fmla="*/ 717155 h 3406460"/>
              <a:gd name="connsiteX3" fmla="*/ 7430798 w 7450687"/>
              <a:gd name="connsiteY3" fmla="*/ 1809564 h 3406460"/>
              <a:gd name="connsiteX4" fmla="*/ 7013848 w 7450687"/>
              <a:gd name="connsiteY4" fmla="*/ 3104890 h 3406460"/>
              <a:gd name="connsiteX5" fmla="*/ 6569101 w 7450687"/>
              <a:gd name="connsiteY5" fmla="*/ 3402314 h 3406460"/>
              <a:gd name="connsiteX6" fmla="*/ 3683807 w 7450687"/>
              <a:gd name="connsiteY6" fmla="*/ 3341162 h 3406460"/>
              <a:gd name="connsiteX7" fmla="*/ 1704683 w 7450687"/>
              <a:gd name="connsiteY7" fmla="*/ 2860279 h 3406460"/>
              <a:gd name="connsiteX8" fmla="*/ 2010446 w 7450687"/>
              <a:gd name="connsiteY8" fmla="*/ 2801907 h 3406460"/>
              <a:gd name="connsiteX9" fmla="*/ 1273834 w 7450687"/>
              <a:gd name="connsiteY9" fmla="*/ 2674041 h 3406460"/>
              <a:gd name="connsiteX10" fmla="*/ 1315530 w 7450687"/>
              <a:gd name="connsiteY10" fmla="*/ 2657363 h 3406460"/>
              <a:gd name="connsiteX11" fmla="*/ 1234919 w 7450687"/>
              <a:gd name="connsiteY11" fmla="*/ 2590651 h 3406460"/>
              <a:gd name="connsiteX12" fmla="*/ 904138 w 7450687"/>
              <a:gd name="connsiteY12" fmla="*/ 2485024 h 3406460"/>
              <a:gd name="connsiteX13" fmla="*/ 1315530 w 7450687"/>
              <a:gd name="connsiteY13" fmla="*/ 2307126 h 3406460"/>
              <a:gd name="connsiteX14" fmla="*/ 851326 w 7450687"/>
              <a:gd name="connsiteY14" fmla="*/ 2065294 h 3406460"/>
              <a:gd name="connsiteX15" fmla="*/ 615053 w 7450687"/>
              <a:gd name="connsiteY15" fmla="*/ 2006921 h 3406460"/>
              <a:gd name="connsiteX16" fmla="*/ 1393361 w 7450687"/>
              <a:gd name="connsiteY16" fmla="*/ 1703937 h 3406460"/>
              <a:gd name="connsiteX17" fmla="*/ 131391 w 7450687"/>
              <a:gd name="connsiteY17" fmla="*/ 1553835 h 3406460"/>
              <a:gd name="connsiteX18" fmla="*/ 234239 w 7450687"/>
              <a:gd name="connsiteY18" fmla="*/ 1492682 h 3406460"/>
              <a:gd name="connsiteX19" fmla="*/ 1018105 w 7450687"/>
              <a:gd name="connsiteY19" fmla="*/ 1509360 h 3406460"/>
              <a:gd name="connsiteX20" fmla="*/ 1148750 w 7450687"/>
              <a:gd name="connsiteY20" fmla="*/ 1462106 h 3406460"/>
              <a:gd name="connsiteX21" fmla="*/ 1018105 w 7450687"/>
              <a:gd name="connsiteY21" fmla="*/ 1387055 h 3406460"/>
              <a:gd name="connsiteX22" fmla="*/ 509426 w 7450687"/>
              <a:gd name="connsiteY22" fmla="*/ 1331461 h 3406460"/>
              <a:gd name="connsiteX23" fmla="*/ 376002 w 7450687"/>
              <a:gd name="connsiteY23" fmla="*/ 1206376 h 3406460"/>
              <a:gd name="connsiteX24" fmla="*/ 150849 w 7450687"/>
              <a:gd name="connsiteY24" fmla="*/ 1061833 h 3406460"/>
              <a:gd name="connsiteX25" fmla="*/ 306510 w 7450687"/>
              <a:gd name="connsiteY25" fmla="*/ 942308 h 3406460"/>
              <a:gd name="connsiteX26" fmla="*/ 53560 w 7450687"/>
              <a:gd name="connsiteY26" fmla="*/ 764409 h 3406460"/>
              <a:gd name="connsiteX27" fmla="*/ 125832 w 7450687"/>
              <a:gd name="connsiteY27" fmla="*/ 530917 h 3406460"/>
              <a:gd name="connsiteX28" fmla="*/ 551121 w 7450687"/>
              <a:gd name="connsiteY28" fmla="*/ 475324 h 3406460"/>
              <a:gd name="connsiteX29" fmla="*/ 1120952 w 7450687"/>
              <a:gd name="connsiteY29" fmla="*/ 394713 h 3406460"/>
              <a:gd name="connsiteX30" fmla="*/ 1693564 w 7450687"/>
              <a:gd name="connsiteY30" fmla="*/ 325221 h 3406460"/>
              <a:gd name="connsiteX31" fmla="*/ 2266175 w 7450687"/>
              <a:gd name="connsiteY31" fmla="*/ 325221 h 3406460"/>
              <a:gd name="connsiteX32" fmla="*/ 2430177 w 7450687"/>
              <a:gd name="connsiteY32" fmla="*/ 330781 h 3406460"/>
              <a:gd name="connsiteX33" fmla="*/ 2432956 w 7450687"/>
              <a:gd name="connsiteY33" fmla="*/ 330781 h 3406460"/>
              <a:gd name="connsiteX34" fmla="*/ 3144551 w 7450687"/>
              <a:gd name="connsiteY34" fmla="*/ 355798 h 3406460"/>
              <a:gd name="connsiteX35" fmla="*/ 3408619 w 7450687"/>
              <a:gd name="connsiteY35" fmla="*/ 358577 h 3406460"/>
              <a:gd name="connsiteX36" fmla="*/ 3981231 w 7450687"/>
              <a:gd name="connsiteY36" fmla="*/ 361357 h 3406460"/>
              <a:gd name="connsiteX37" fmla="*/ 4551063 w 7450687"/>
              <a:gd name="connsiteY37" fmla="*/ 350238 h 3406460"/>
              <a:gd name="connsiteX38" fmla="*/ 5129233 w 7450687"/>
              <a:gd name="connsiteY38" fmla="*/ 316882 h 3406460"/>
              <a:gd name="connsiteX39" fmla="*/ 5699065 w 7450687"/>
              <a:gd name="connsiteY39" fmla="*/ 272407 h 3406460"/>
              <a:gd name="connsiteX40" fmla="*/ 6063202 w 7450687"/>
              <a:gd name="connsiteY40" fmla="*/ 172339 h 3406460"/>
              <a:gd name="connsiteX41" fmla="*/ 6457914 w 7450687"/>
              <a:gd name="connsiteY41" fmla="*/ 0 h 340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450687" h="3406460">
                <a:moveTo>
                  <a:pt x="6457914" y="0"/>
                </a:moveTo>
                <a:cubicBezTo>
                  <a:pt x="6560763" y="125085"/>
                  <a:pt x="6713644" y="161221"/>
                  <a:pt x="6844288" y="233492"/>
                </a:cubicBezTo>
                <a:cubicBezTo>
                  <a:pt x="6972153" y="289086"/>
                  <a:pt x="7336289" y="611527"/>
                  <a:pt x="7386323" y="717155"/>
                </a:cubicBezTo>
                <a:cubicBezTo>
                  <a:pt x="7475273" y="900613"/>
                  <a:pt x="7453035" y="1573293"/>
                  <a:pt x="7430798" y="1809564"/>
                </a:cubicBezTo>
                <a:cubicBezTo>
                  <a:pt x="7347408" y="2398855"/>
                  <a:pt x="7041645" y="3077093"/>
                  <a:pt x="7013848" y="3104890"/>
                </a:cubicBezTo>
                <a:cubicBezTo>
                  <a:pt x="6924899" y="3085432"/>
                  <a:pt x="6721983" y="3391196"/>
                  <a:pt x="6569101" y="3402314"/>
                </a:cubicBezTo>
                <a:cubicBezTo>
                  <a:pt x="6407881" y="3413434"/>
                  <a:pt x="4039604" y="3405095"/>
                  <a:pt x="3683807" y="3341162"/>
                </a:cubicBezTo>
                <a:cubicBezTo>
                  <a:pt x="1749158" y="2988144"/>
                  <a:pt x="1704683" y="2860279"/>
                  <a:pt x="1704683" y="2860279"/>
                </a:cubicBezTo>
                <a:cubicBezTo>
                  <a:pt x="1704683" y="2860279"/>
                  <a:pt x="1910378" y="2835262"/>
                  <a:pt x="2010446" y="2801907"/>
                </a:cubicBezTo>
                <a:cubicBezTo>
                  <a:pt x="1865904" y="2799126"/>
                  <a:pt x="1296072" y="2693500"/>
                  <a:pt x="1273834" y="2674041"/>
                </a:cubicBezTo>
                <a:cubicBezTo>
                  <a:pt x="1284954" y="2668482"/>
                  <a:pt x="1301632" y="2662923"/>
                  <a:pt x="1315530" y="2657363"/>
                </a:cubicBezTo>
                <a:cubicBezTo>
                  <a:pt x="1284954" y="2640686"/>
                  <a:pt x="1259936" y="2621228"/>
                  <a:pt x="1234919" y="2590651"/>
                </a:cubicBezTo>
                <a:cubicBezTo>
                  <a:pt x="1154309" y="2487804"/>
                  <a:pt x="1018105" y="2523940"/>
                  <a:pt x="904138" y="2485024"/>
                </a:cubicBezTo>
                <a:cubicBezTo>
                  <a:pt x="976410" y="2268210"/>
                  <a:pt x="1168208" y="2348820"/>
                  <a:pt x="1315530" y="2307126"/>
                </a:cubicBezTo>
                <a:cubicBezTo>
                  <a:pt x="929156" y="2179260"/>
                  <a:pt x="1004207" y="2112548"/>
                  <a:pt x="851326" y="2065294"/>
                </a:cubicBezTo>
                <a:cubicBezTo>
                  <a:pt x="659528" y="2006921"/>
                  <a:pt x="615053" y="2006921"/>
                  <a:pt x="615053" y="2006921"/>
                </a:cubicBezTo>
                <a:cubicBezTo>
                  <a:pt x="840206" y="1829023"/>
                  <a:pt x="1109834" y="2020820"/>
                  <a:pt x="1393361" y="1703937"/>
                </a:cubicBezTo>
                <a:cubicBezTo>
                  <a:pt x="1120952" y="1659463"/>
                  <a:pt x="306510" y="1637225"/>
                  <a:pt x="131391" y="1553835"/>
                </a:cubicBezTo>
                <a:cubicBezTo>
                  <a:pt x="198103" y="1584411"/>
                  <a:pt x="203663" y="1492682"/>
                  <a:pt x="234239" y="1492682"/>
                </a:cubicBezTo>
                <a:cubicBezTo>
                  <a:pt x="492748" y="1489903"/>
                  <a:pt x="756816" y="1542717"/>
                  <a:pt x="1018105" y="1509360"/>
                </a:cubicBezTo>
                <a:cubicBezTo>
                  <a:pt x="1065359" y="1506581"/>
                  <a:pt x="1140411" y="1531597"/>
                  <a:pt x="1148750" y="1462106"/>
                </a:cubicBezTo>
                <a:cubicBezTo>
                  <a:pt x="1157088" y="1375936"/>
                  <a:pt x="1059800" y="1395394"/>
                  <a:pt x="1018105" y="1387055"/>
                </a:cubicBezTo>
                <a:cubicBezTo>
                  <a:pt x="848545" y="1359258"/>
                  <a:pt x="681766" y="1348140"/>
                  <a:pt x="509426" y="1331461"/>
                </a:cubicBezTo>
                <a:cubicBezTo>
                  <a:pt x="437155" y="1323122"/>
                  <a:pt x="348206" y="1339800"/>
                  <a:pt x="376002" y="1206376"/>
                </a:cubicBezTo>
                <a:cubicBezTo>
                  <a:pt x="353764" y="1078512"/>
                  <a:pt x="220341" y="1122986"/>
                  <a:pt x="150849" y="1061833"/>
                </a:cubicBezTo>
                <a:cubicBezTo>
                  <a:pt x="184205" y="989562"/>
                  <a:pt x="278714" y="1039597"/>
                  <a:pt x="306510" y="942308"/>
                </a:cubicBezTo>
                <a:cubicBezTo>
                  <a:pt x="173086" y="972884"/>
                  <a:pt x="186985" y="761630"/>
                  <a:pt x="53560" y="764409"/>
                </a:cubicBezTo>
                <a:cubicBezTo>
                  <a:pt x="-57626" y="639324"/>
                  <a:pt x="22984" y="578171"/>
                  <a:pt x="125832" y="530917"/>
                </a:cubicBezTo>
                <a:cubicBezTo>
                  <a:pt x="259256" y="472544"/>
                  <a:pt x="406578" y="486442"/>
                  <a:pt x="551121" y="475324"/>
                </a:cubicBezTo>
                <a:cubicBezTo>
                  <a:pt x="742919" y="450306"/>
                  <a:pt x="926376" y="391934"/>
                  <a:pt x="1120952" y="394713"/>
                </a:cubicBezTo>
                <a:cubicBezTo>
                  <a:pt x="1304411" y="336340"/>
                  <a:pt x="1507326" y="400272"/>
                  <a:pt x="1693564" y="325221"/>
                </a:cubicBezTo>
                <a:cubicBezTo>
                  <a:pt x="1882582" y="325221"/>
                  <a:pt x="2074379" y="325221"/>
                  <a:pt x="2266175" y="325221"/>
                </a:cubicBezTo>
                <a:cubicBezTo>
                  <a:pt x="2321770" y="328001"/>
                  <a:pt x="2374582" y="328001"/>
                  <a:pt x="2430177" y="330781"/>
                </a:cubicBezTo>
                <a:cubicBezTo>
                  <a:pt x="2430177" y="330781"/>
                  <a:pt x="2432956" y="330781"/>
                  <a:pt x="2432956" y="330781"/>
                </a:cubicBezTo>
                <a:cubicBezTo>
                  <a:pt x="2672008" y="339120"/>
                  <a:pt x="2908279" y="344679"/>
                  <a:pt x="3144551" y="355798"/>
                </a:cubicBezTo>
                <a:cubicBezTo>
                  <a:pt x="3233500" y="355798"/>
                  <a:pt x="3319670" y="358577"/>
                  <a:pt x="3408619" y="358577"/>
                </a:cubicBezTo>
                <a:cubicBezTo>
                  <a:pt x="3597637" y="372475"/>
                  <a:pt x="3789434" y="380814"/>
                  <a:pt x="3981231" y="361357"/>
                </a:cubicBezTo>
                <a:cubicBezTo>
                  <a:pt x="4173028" y="378035"/>
                  <a:pt x="4359266" y="366917"/>
                  <a:pt x="4551063" y="350238"/>
                </a:cubicBezTo>
                <a:cubicBezTo>
                  <a:pt x="4745639" y="369696"/>
                  <a:pt x="4937437" y="341899"/>
                  <a:pt x="5129233" y="316882"/>
                </a:cubicBezTo>
                <a:cubicBezTo>
                  <a:pt x="5321031" y="328001"/>
                  <a:pt x="5512828" y="328001"/>
                  <a:pt x="5699065" y="272407"/>
                </a:cubicBezTo>
                <a:cubicBezTo>
                  <a:pt x="5840829" y="333560"/>
                  <a:pt x="5910321" y="133424"/>
                  <a:pt x="6063202" y="172339"/>
                </a:cubicBezTo>
                <a:cubicBezTo>
                  <a:pt x="6216084" y="214035"/>
                  <a:pt x="6324491" y="55593"/>
                  <a:pt x="6457914" y="0"/>
                </a:cubicBezTo>
                <a:close/>
              </a:path>
            </a:pathLst>
          </a:cu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EE060FF-84C2-2BFF-67FB-BDA9B08C3EB9}"/>
              </a:ext>
            </a:extLst>
          </p:cNvPr>
          <p:cNvSpPr>
            <a:spLocks noGrp="1"/>
          </p:cNvSpPr>
          <p:nvPr>
            <p:ph type="ctrTitle"/>
          </p:nvPr>
        </p:nvSpPr>
        <p:spPr>
          <a:xfrm>
            <a:off x="5940760" y="3429000"/>
            <a:ext cx="5423414" cy="1341624"/>
          </a:xfrm>
        </p:spPr>
        <p:txBody>
          <a:bodyPr anchor="b">
            <a:normAutofit/>
          </a:bodyPr>
          <a:lstStyle/>
          <a:p>
            <a:r>
              <a:rPr lang="en-IN" sz="4000" i="0" dirty="0"/>
              <a:t>Master Thesis </a:t>
            </a:r>
            <a:br>
              <a:rPr lang="en-IN" sz="4000" i="0" dirty="0"/>
            </a:br>
            <a:r>
              <a:rPr lang="en-IN" sz="4000" i="0" dirty="0"/>
              <a:t>Proposal </a:t>
            </a:r>
          </a:p>
        </p:txBody>
      </p:sp>
      <p:sp>
        <p:nvSpPr>
          <p:cNvPr id="3" name="Subtitle 2">
            <a:extLst>
              <a:ext uri="{FF2B5EF4-FFF2-40B4-BE49-F238E27FC236}">
                <a16:creationId xmlns:a16="http://schemas.microsoft.com/office/drawing/2014/main" id="{EAB4842E-C833-C8F8-E0E8-86FFCD7DDEBD}"/>
              </a:ext>
            </a:extLst>
          </p:cNvPr>
          <p:cNvSpPr>
            <a:spLocks noGrp="1"/>
          </p:cNvSpPr>
          <p:nvPr>
            <p:ph type="subTitle" idx="1"/>
          </p:nvPr>
        </p:nvSpPr>
        <p:spPr>
          <a:xfrm>
            <a:off x="7159680" y="5021868"/>
            <a:ext cx="4874167" cy="1011363"/>
          </a:xfrm>
        </p:spPr>
        <p:txBody>
          <a:bodyPr>
            <a:noAutofit/>
          </a:bodyPr>
          <a:lstStyle/>
          <a:p>
            <a:r>
              <a:rPr lang="en-IN" sz="1900" cap="none" dirty="0"/>
              <a:t>Presented by</a:t>
            </a:r>
            <a:r>
              <a:rPr lang="en-IN" sz="1900" dirty="0"/>
              <a:t>: </a:t>
            </a:r>
            <a:r>
              <a:rPr lang="en-IN" sz="1900" cap="none" dirty="0" err="1"/>
              <a:t>Shamsudeen</a:t>
            </a:r>
            <a:endParaRPr lang="en-IN" sz="1900" dirty="0"/>
          </a:p>
          <a:p>
            <a:r>
              <a:rPr lang="en-IN" sz="1900" b="1" cap="none" dirty="0"/>
              <a:t>Supervised by</a:t>
            </a:r>
            <a:r>
              <a:rPr lang="en-IN" sz="1900" b="1" dirty="0"/>
              <a:t>: </a:t>
            </a:r>
            <a:r>
              <a:rPr lang="en-IN" sz="1900" cap="none" dirty="0"/>
              <a:t>Sangeetha Shankar</a:t>
            </a:r>
            <a:endParaRPr lang="en-IN" sz="1900" dirty="0"/>
          </a:p>
        </p:txBody>
      </p:sp>
      <p:sp>
        <p:nvSpPr>
          <p:cNvPr id="5" name="Subtitle 2">
            <a:extLst>
              <a:ext uri="{FF2B5EF4-FFF2-40B4-BE49-F238E27FC236}">
                <a16:creationId xmlns:a16="http://schemas.microsoft.com/office/drawing/2014/main" id="{01B6DB05-5DE9-FAD2-D8A4-05D1F71796B1}"/>
              </a:ext>
            </a:extLst>
          </p:cNvPr>
          <p:cNvSpPr txBox="1">
            <a:spLocks/>
          </p:cNvSpPr>
          <p:nvPr/>
        </p:nvSpPr>
        <p:spPr>
          <a:xfrm>
            <a:off x="9965287" y="6402586"/>
            <a:ext cx="2295137" cy="43287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2400" kern="1200" cap="all" baseline="0">
                <a:solidFill>
                  <a:schemeClr val="tx1"/>
                </a:solidFill>
                <a:latin typeface="+mn-lt"/>
                <a:ea typeface="+mn-ea"/>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sz="1900" cap="none" dirty="0"/>
              <a:t>Date</a:t>
            </a:r>
            <a:r>
              <a:rPr lang="en-IN" sz="1900" dirty="0"/>
              <a:t>: 21.10.2024</a:t>
            </a:r>
          </a:p>
        </p:txBody>
      </p:sp>
    </p:spTree>
    <p:extLst>
      <p:ext uri="{BB962C8B-B14F-4D97-AF65-F5344CB8AC3E}">
        <p14:creationId xmlns:p14="http://schemas.microsoft.com/office/powerpoint/2010/main" val="1969173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2A242-23E4-037F-15FF-1417934EB0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6D23B6-8743-A5E6-D749-F03B4916D798}"/>
              </a:ext>
            </a:extLst>
          </p:cNvPr>
          <p:cNvSpPr>
            <a:spLocks noGrp="1"/>
          </p:cNvSpPr>
          <p:nvPr>
            <p:ph type="title"/>
          </p:nvPr>
        </p:nvSpPr>
        <p:spPr/>
        <p:txBody>
          <a:bodyPr/>
          <a:lstStyle/>
          <a:p>
            <a:r>
              <a:rPr lang="en-GB" dirty="0"/>
              <a:t>Methodology </a:t>
            </a:r>
          </a:p>
        </p:txBody>
      </p:sp>
      <p:sp>
        <p:nvSpPr>
          <p:cNvPr id="3" name="Content Placeholder 2">
            <a:extLst>
              <a:ext uri="{FF2B5EF4-FFF2-40B4-BE49-F238E27FC236}">
                <a16:creationId xmlns:a16="http://schemas.microsoft.com/office/drawing/2014/main" id="{70C328E2-6045-80CF-0522-67AD43A58D85}"/>
              </a:ext>
            </a:extLst>
          </p:cNvPr>
          <p:cNvSpPr>
            <a:spLocks noGrp="1"/>
          </p:cNvSpPr>
          <p:nvPr>
            <p:ph idx="1"/>
          </p:nvPr>
        </p:nvSpPr>
        <p:spPr>
          <a:xfrm>
            <a:off x="356625" y="1818577"/>
            <a:ext cx="11478749" cy="4333746"/>
          </a:xfrm>
        </p:spPr>
        <p:txBody>
          <a:bodyPr>
            <a:normAutofit lnSpcReduction="10000"/>
          </a:bodyPr>
          <a:lstStyle/>
          <a:p>
            <a:pPr marL="0" indent="0" algn="just">
              <a:lnSpc>
                <a:spcPct val="115000"/>
              </a:lnSpc>
              <a:spcAft>
                <a:spcPts val="800"/>
              </a:spcAft>
              <a:buNone/>
            </a:pPr>
            <a:r>
              <a:rPr lang="en-GB" sz="2000" b="1" kern="100" dirty="0">
                <a:effectLst/>
                <a:ea typeface="Aptos" panose="020B0004020202020204" pitchFamily="34" charset="0"/>
                <a:cs typeface="Times New Roman" panose="02020603050405020304" pitchFamily="18" charset="0"/>
              </a:rPr>
              <a:t> Emission Calculation</a:t>
            </a:r>
          </a:p>
          <a:p>
            <a:pPr algn="just">
              <a:lnSpc>
                <a:spcPct val="115000"/>
              </a:lnSpc>
              <a:spcAft>
                <a:spcPts val="800"/>
              </a:spcAft>
            </a:pPr>
            <a:r>
              <a:rPr lang="en-GB" sz="2000" kern="100" dirty="0">
                <a:effectLst/>
                <a:ea typeface="Aptos" panose="020B0004020202020204" pitchFamily="34" charset="0"/>
                <a:cs typeface="Times New Roman" panose="02020603050405020304" pitchFamily="18" charset="0"/>
              </a:rPr>
              <a:t>   Emission Models: Apply transport-specific emission factors (e.g., CO2 per km for each mode).</a:t>
            </a:r>
          </a:p>
          <a:p>
            <a:pPr algn="just">
              <a:lnSpc>
                <a:spcPct val="115000"/>
              </a:lnSpc>
              <a:spcAft>
                <a:spcPts val="800"/>
              </a:spcAft>
            </a:pPr>
            <a:r>
              <a:rPr lang="en-GB" sz="2000" kern="100" dirty="0">
                <a:effectLst/>
                <a:ea typeface="Aptos" panose="020B0004020202020204" pitchFamily="34" charset="0"/>
                <a:cs typeface="Times New Roman" panose="02020603050405020304" pitchFamily="18" charset="0"/>
              </a:rPr>
              <a:t>   Data Processing: Convert travel data into carbon emissions using standard emission factors.</a:t>
            </a:r>
            <a:endParaRPr lang="en-GB" sz="2000" kern="100" dirty="0">
              <a:ea typeface="Aptos" panose="020B0004020202020204" pitchFamily="34" charset="0"/>
              <a:cs typeface="Times New Roman" panose="02020603050405020304" pitchFamily="18" charset="0"/>
            </a:endParaRPr>
          </a:p>
          <a:p>
            <a:pPr marL="0" indent="0" algn="just">
              <a:lnSpc>
                <a:spcPct val="115000"/>
              </a:lnSpc>
              <a:spcAft>
                <a:spcPts val="800"/>
              </a:spcAft>
              <a:buNone/>
            </a:pPr>
            <a:r>
              <a:rPr lang="en-GB" sz="2000" b="1" kern="100" dirty="0">
                <a:effectLst/>
                <a:ea typeface="Aptos" panose="020B0004020202020204" pitchFamily="34" charset="0"/>
                <a:cs typeface="Times New Roman" panose="02020603050405020304" pitchFamily="18" charset="0"/>
              </a:rPr>
              <a:t> </a:t>
            </a:r>
          </a:p>
          <a:p>
            <a:pPr marL="0" indent="0" algn="just">
              <a:lnSpc>
                <a:spcPct val="115000"/>
              </a:lnSpc>
              <a:spcAft>
                <a:spcPts val="800"/>
              </a:spcAft>
              <a:buNone/>
            </a:pPr>
            <a:r>
              <a:rPr lang="en-GB" sz="2000" b="1" dirty="0">
                <a:effectLst/>
                <a:ea typeface="Aptos" panose="020B0004020202020204" pitchFamily="34" charset="0"/>
                <a:cs typeface="Times New Roman" panose="02020603050405020304" pitchFamily="18" charset="0"/>
              </a:rPr>
              <a:t>User Emission Profile </a:t>
            </a:r>
            <a:endParaRPr lang="en-GB" sz="2000" b="1" kern="100" dirty="0">
              <a:effectLst/>
              <a:ea typeface="Aptos" panose="020B0004020202020204" pitchFamily="34" charset="0"/>
              <a:cs typeface="Times New Roman" panose="02020603050405020304" pitchFamily="18" charset="0"/>
            </a:endParaRPr>
          </a:p>
          <a:p>
            <a:pPr algn="just">
              <a:lnSpc>
                <a:spcPct val="115000"/>
              </a:lnSpc>
              <a:spcAft>
                <a:spcPts val="800"/>
              </a:spcAft>
            </a:pPr>
            <a:r>
              <a:rPr lang="en-GB" sz="2000" kern="100" dirty="0">
                <a:effectLst/>
                <a:ea typeface="Aptos" panose="020B0004020202020204" pitchFamily="34" charset="0"/>
                <a:cs typeface="Times New Roman" panose="02020603050405020304" pitchFamily="18" charset="0"/>
              </a:rPr>
              <a:t>Analysis: Compute total emissions per user, per mode of transport.</a:t>
            </a:r>
          </a:p>
          <a:p>
            <a:pPr algn="just">
              <a:lnSpc>
                <a:spcPct val="115000"/>
              </a:lnSpc>
              <a:spcAft>
                <a:spcPts val="800"/>
              </a:spcAft>
            </a:pPr>
            <a:r>
              <a:rPr lang="en-GB" sz="2000" kern="100" dirty="0">
                <a:effectLst/>
                <a:ea typeface="Aptos" panose="020B0004020202020204" pitchFamily="34" charset="0"/>
                <a:cs typeface="Times New Roman" panose="02020603050405020304" pitchFamily="18" charset="0"/>
              </a:rPr>
              <a:t>Comparison: Compare individual emissions with national or global averages.</a:t>
            </a:r>
          </a:p>
        </p:txBody>
      </p:sp>
      <p:sp>
        <p:nvSpPr>
          <p:cNvPr id="4" name="Slide Number Placeholder 3">
            <a:extLst>
              <a:ext uri="{FF2B5EF4-FFF2-40B4-BE49-F238E27FC236}">
                <a16:creationId xmlns:a16="http://schemas.microsoft.com/office/drawing/2014/main" id="{A47E98DD-0BD4-BB45-FC3F-FD7977510663}"/>
              </a:ext>
            </a:extLst>
          </p:cNvPr>
          <p:cNvSpPr>
            <a:spLocks noGrp="1"/>
          </p:cNvSpPr>
          <p:nvPr>
            <p:ph type="sldNum" sz="quarter" idx="12"/>
          </p:nvPr>
        </p:nvSpPr>
        <p:spPr/>
        <p:txBody>
          <a:bodyPr/>
          <a:lstStyle/>
          <a:p>
            <a:fld id="{51845F5A-061D-4825-9AE9-D7794091C6CF}" type="slidenum">
              <a:rPr lang="en-US" smtClean="0"/>
              <a:t>10</a:t>
            </a:fld>
            <a:endParaRPr lang="en-US"/>
          </a:p>
        </p:txBody>
      </p:sp>
    </p:spTree>
    <p:extLst>
      <p:ext uri="{BB962C8B-B14F-4D97-AF65-F5344CB8AC3E}">
        <p14:creationId xmlns:p14="http://schemas.microsoft.com/office/powerpoint/2010/main" val="157320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55CE6-04EA-0695-308D-3C29AC5DDA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644B51-7C83-CD25-50D3-EE8DAA552427}"/>
              </a:ext>
            </a:extLst>
          </p:cNvPr>
          <p:cNvSpPr>
            <a:spLocks noGrp="1"/>
          </p:cNvSpPr>
          <p:nvPr>
            <p:ph type="title"/>
          </p:nvPr>
        </p:nvSpPr>
        <p:spPr/>
        <p:txBody>
          <a:bodyPr/>
          <a:lstStyle/>
          <a:p>
            <a:r>
              <a:rPr lang="en-GB" dirty="0"/>
              <a:t>Methodology </a:t>
            </a:r>
          </a:p>
        </p:txBody>
      </p:sp>
      <p:sp>
        <p:nvSpPr>
          <p:cNvPr id="3" name="Content Placeholder 2">
            <a:extLst>
              <a:ext uri="{FF2B5EF4-FFF2-40B4-BE49-F238E27FC236}">
                <a16:creationId xmlns:a16="http://schemas.microsoft.com/office/drawing/2014/main" id="{C8BD61F0-0687-D47A-57E4-F9519486352E}"/>
              </a:ext>
            </a:extLst>
          </p:cNvPr>
          <p:cNvSpPr>
            <a:spLocks noGrp="1"/>
          </p:cNvSpPr>
          <p:nvPr>
            <p:ph idx="1"/>
          </p:nvPr>
        </p:nvSpPr>
        <p:spPr>
          <a:xfrm>
            <a:off x="838200" y="1920240"/>
            <a:ext cx="10515600" cy="4160520"/>
          </a:xfrm>
        </p:spPr>
        <p:txBody>
          <a:bodyPr>
            <a:normAutofit fontScale="92500" lnSpcReduction="20000"/>
          </a:bodyPr>
          <a:lstStyle/>
          <a:p>
            <a:pPr marL="0" indent="0" algn="just">
              <a:lnSpc>
                <a:spcPct val="115000"/>
              </a:lnSpc>
              <a:spcAft>
                <a:spcPts val="800"/>
              </a:spcAft>
              <a:buNone/>
            </a:pPr>
            <a:r>
              <a:rPr lang="en-GB" sz="2000" b="1" kern="100" dirty="0">
                <a:effectLst/>
                <a:ea typeface="Aptos" panose="020B0004020202020204" pitchFamily="34" charset="0"/>
                <a:cs typeface="Times New Roman" panose="02020603050405020304" pitchFamily="18" charset="0"/>
              </a:rPr>
              <a:t> </a:t>
            </a:r>
            <a:r>
              <a:rPr lang="en-GB" sz="2000" b="1" dirty="0">
                <a:effectLst/>
                <a:ea typeface="Aptos" panose="020B0004020202020204" pitchFamily="34" charset="0"/>
                <a:cs typeface="Times New Roman" panose="02020603050405020304" pitchFamily="18" charset="0"/>
              </a:rPr>
              <a:t>Statistical Analysis</a:t>
            </a:r>
            <a:endParaRPr lang="en-GB" sz="2000" b="1" kern="100" dirty="0">
              <a:effectLst/>
              <a:ea typeface="Aptos" panose="020B0004020202020204" pitchFamily="34" charset="0"/>
              <a:cs typeface="Times New Roman" panose="02020603050405020304" pitchFamily="18" charset="0"/>
            </a:endParaRPr>
          </a:p>
          <a:p>
            <a:pPr algn="just">
              <a:lnSpc>
                <a:spcPct val="115000"/>
              </a:lnSpc>
              <a:spcAft>
                <a:spcPts val="800"/>
              </a:spcAft>
            </a:pPr>
            <a:r>
              <a:rPr lang="en-GB" sz="2000" kern="100" dirty="0">
                <a:effectLst/>
                <a:ea typeface="Aptos" panose="020B0004020202020204" pitchFamily="34" charset="0"/>
                <a:cs typeface="Times New Roman" panose="02020603050405020304" pitchFamily="18" charset="0"/>
              </a:rPr>
              <a:t>Trend Analysis: Analyze yearly or monthly emission trends.</a:t>
            </a:r>
          </a:p>
          <a:p>
            <a:pPr algn="just">
              <a:lnSpc>
                <a:spcPct val="115000"/>
              </a:lnSpc>
              <a:spcAft>
                <a:spcPts val="800"/>
              </a:spcAft>
            </a:pPr>
            <a:r>
              <a:rPr lang="en-GB" sz="2000" kern="100" dirty="0">
                <a:effectLst/>
                <a:ea typeface="Aptos" panose="020B0004020202020204" pitchFamily="34" charset="0"/>
                <a:cs typeface="Times New Roman" panose="02020603050405020304" pitchFamily="18" charset="0"/>
              </a:rPr>
              <a:t>Correlation &amp; Regression: Investigate correlations between transport choices and emission levels.</a:t>
            </a:r>
          </a:p>
          <a:p>
            <a:pPr algn="just">
              <a:lnSpc>
                <a:spcPct val="115000"/>
              </a:lnSpc>
              <a:spcAft>
                <a:spcPts val="800"/>
              </a:spcAft>
            </a:pPr>
            <a:endParaRPr lang="en-GB" sz="2000" kern="100" dirty="0">
              <a:ea typeface="Aptos" panose="020B0004020202020204" pitchFamily="34" charset="0"/>
              <a:cs typeface="Times New Roman" panose="02020603050405020304" pitchFamily="18" charset="0"/>
            </a:endParaRPr>
          </a:p>
          <a:p>
            <a:pPr marL="0" indent="0" algn="just">
              <a:lnSpc>
                <a:spcPct val="115000"/>
              </a:lnSpc>
              <a:spcAft>
                <a:spcPts val="800"/>
              </a:spcAft>
              <a:buNone/>
            </a:pPr>
            <a:r>
              <a:rPr lang="en-GB" sz="2000" b="1" kern="100" dirty="0">
                <a:effectLst/>
                <a:ea typeface="Aptos" panose="020B0004020202020204" pitchFamily="34" charset="0"/>
                <a:cs typeface="Times New Roman" panose="02020603050405020304" pitchFamily="18" charset="0"/>
              </a:rPr>
              <a:t>Visualization</a:t>
            </a:r>
          </a:p>
          <a:p>
            <a:pPr algn="just">
              <a:lnSpc>
                <a:spcPct val="115000"/>
              </a:lnSpc>
              <a:spcAft>
                <a:spcPts val="800"/>
              </a:spcAft>
            </a:pPr>
            <a:r>
              <a:rPr lang="en-GB" sz="2000" kern="100" dirty="0">
                <a:effectLst/>
                <a:ea typeface="Aptos" panose="020B0004020202020204" pitchFamily="34" charset="0"/>
                <a:cs typeface="Times New Roman" panose="02020603050405020304" pitchFamily="18" charset="0"/>
              </a:rPr>
              <a:t>   Emission Maps: Visualize travel routes with emission heatmaps</a:t>
            </a:r>
          </a:p>
          <a:p>
            <a:pPr algn="just">
              <a:lnSpc>
                <a:spcPct val="115000"/>
              </a:lnSpc>
              <a:spcAft>
                <a:spcPts val="800"/>
              </a:spcAft>
            </a:pPr>
            <a:r>
              <a:rPr lang="en-GB" sz="2000" kern="100" dirty="0">
                <a:effectLst/>
                <a:ea typeface="Aptos" panose="020B0004020202020204" pitchFamily="34" charset="0"/>
                <a:cs typeface="Times New Roman" panose="02020603050405020304" pitchFamily="18" charset="0"/>
              </a:rPr>
              <a:t>   Comparative Charts: Display emission comparisons across transport modes and timeframes</a:t>
            </a:r>
          </a:p>
          <a:p>
            <a:pPr algn="just">
              <a:lnSpc>
                <a:spcPct val="115000"/>
              </a:lnSpc>
              <a:spcAft>
                <a:spcPts val="800"/>
              </a:spcAft>
            </a:pPr>
            <a:endParaRPr lang="en-GB" sz="2000" kern="100" dirty="0">
              <a:effectLst/>
              <a:ea typeface="Aptos" panose="020B0004020202020204" pitchFamily="34" charset="0"/>
              <a:cs typeface="Times New Roman" panose="02020603050405020304" pitchFamily="18" charset="0"/>
            </a:endParaRPr>
          </a:p>
          <a:p>
            <a:endParaRPr lang="en-GB" sz="2000" dirty="0"/>
          </a:p>
        </p:txBody>
      </p:sp>
      <p:sp>
        <p:nvSpPr>
          <p:cNvPr id="4" name="Slide Number Placeholder 3">
            <a:extLst>
              <a:ext uri="{FF2B5EF4-FFF2-40B4-BE49-F238E27FC236}">
                <a16:creationId xmlns:a16="http://schemas.microsoft.com/office/drawing/2014/main" id="{2E97D0D3-F845-3768-4E06-A0D028503FE2}"/>
              </a:ext>
            </a:extLst>
          </p:cNvPr>
          <p:cNvSpPr>
            <a:spLocks noGrp="1"/>
          </p:cNvSpPr>
          <p:nvPr>
            <p:ph type="sldNum" sz="quarter" idx="12"/>
          </p:nvPr>
        </p:nvSpPr>
        <p:spPr/>
        <p:txBody>
          <a:bodyPr/>
          <a:lstStyle/>
          <a:p>
            <a:fld id="{51845F5A-061D-4825-9AE9-D7794091C6CF}" type="slidenum">
              <a:rPr lang="en-US" smtClean="0"/>
              <a:t>11</a:t>
            </a:fld>
            <a:endParaRPr lang="en-US"/>
          </a:p>
        </p:txBody>
      </p:sp>
    </p:spTree>
    <p:extLst>
      <p:ext uri="{BB962C8B-B14F-4D97-AF65-F5344CB8AC3E}">
        <p14:creationId xmlns:p14="http://schemas.microsoft.com/office/powerpoint/2010/main" val="239800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B65AC-17AB-5273-F4F2-D0ECB6F26AFF}"/>
              </a:ext>
            </a:extLst>
          </p:cNvPr>
          <p:cNvSpPr>
            <a:spLocks noGrp="1"/>
          </p:cNvSpPr>
          <p:nvPr>
            <p:ph type="title"/>
          </p:nvPr>
        </p:nvSpPr>
        <p:spPr>
          <a:xfrm>
            <a:off x="0" y="496110"/>
            <a:ext cx="2857500" cy="921292"/>
          </a:xfrm>
        </p:spPr>
        <p:txBody>
          <a:bodyPr/>
          <a:lstStyle/>
          <a:p>
            <a:r>
              <a:rPr lang="en-IN" dirty="0"/>
              <a:t>Outcome</a:t>
            </a:r>
          </a:p>
        </p:txBody>
      </p:sp>
      <p:sp>
        <p:nvSpPr>
          <p:cNvPr id="6" name="TextBox 5">
            <a:extLst>
              <a:ext uri="{FF2B5EF4-FFF2-40B4-BE49-F238E27FC236}">
                <a16:creationId xmlns:a16="http://schemas.microsoft.com/office/drawing/2014/main" id="{4CAC29DD-55E4-3023-9371-DB3842EB0060}"/>
              </a:ext>
            </a:extLst>
          </p:cNvPr>
          <p:cNvSpPr txBox="1"/>
          <p:nvPr/>
        </p:nvSpPr>
        <p:spPr>
          <a:xfrm>
            <a:off x="386918" y="4191967"/>
            <a:ext cx="10642060" cy="1938992"/>
          </a:xfrm>
          <a:prstGeom prst="rect">
            <a:avLst/>
          </a:prstGeom>
          <a:noFill/>
        </p:spPr>
        <p:txBody>
          <a:bodyPr wrap="square">
            <a:spAutoFit/>
          </a:bodyPr>
          <a:lstStyle/>
          <a:p>
            <a:pPr marL="285750" indent="-285750" algn="just">
              <a:buFont typeface="Wingdings" panose="05000000000000000000" pitchFamily="2" charset="2"/>
              <a:buChar char="Ø"/>
            </a:pPr>
            <a:r>
              <a:rPr lang="en-US" sz="2000" dirty="0"/>
              <a:t>Estimate personal carbon emissions.</a:t>
            </a:r>
          </a:p>
          <a:p>
            <a:pPr marL="285750" indent="-285750" algn="just">
              <a:buFont typeface="Wingdings" panose="05000000000000000000" pitchFamily="2" charset="2"/>
              <a:buChar char="Ø"/>
            </a:pPr>
            <a:endParaRPr lang="en-US" sz="2000" dirty="0"/>
          </a:p>
          <a:p>
            <a:pPr marL="285750" indent="-285750" algn="just">
              <a:buFont typeface="Wingdings" panose="05000000000000000000" pitchFamily="2" charset="2"/>
              <a:buChar char="Ø"/>
            </a:pPr>
            <a:r>
              <a:rPr lang="en-US" sz="2000" dirty="0"/>
              <a:t>Grams of CO2 equivalent produced for various journeys. </a:t>
            </a:r>
          </a:p>
          <a:p>
            <a:pPr marL="285750" indent="-285750" algn="just">
              <a:buFont typeface="Wingdings" panose="05000000000000000000" pitchFamily="2" charset="2"/>
              <a:buChar char="Ø"/>
            </a:pPr>
            <a:endParaRPr lang="en-US" sz="2000" dirty="0"/>
          </a:p>
          <a:p>
            <a:pPr marL="285750" indent="-285750" algn="just">
              <a:buFont typeface="Wingdings" panose="05000000000000000000" pitchFamily="2" charset="2"/>
              <a:buChar char="Ø"/>
            </a:pPr>
            <a:r>
              <a:rPr lang="en-US" sz="2000" dirty="0"/>
              <a:t>Using this tool, we can create visualizations of one's transport history, highlighting the significant impact of different transportation modes on total emissions. </a:t>
            </a:r>
          </a:p>
        </p:txBody>
      </p:sp>
      <p:pic>
        <p:nvPicPr>
          <p:cNvPr id="8" name="Picture 7">
            <a:extLst>
              <a:ext uri="{FF2B5EF4-FFF2-40B4-BE49-F238E27FC236}">
                <a16:creationId xmlns:a16="http://schemas.microsoft.com/office/drawing/2014/main" id="{66DDF906-B343-ED8D-711A-4183194C0DB1}"/>
              </a:ext>
            </a:extLst>
          </p:cNvPr>
          <p:cNvPicPr>
            <a:picLocks noChangeAspect="1"/>
          </p:cNvPicPr>
          <p:nvPr/>
        </p:nvPicPr>
        <p:blipFill>
          <a:blip r:embed="rId3"/>
          <a:stretch>
            <a:fillRect/>
          </a:stretch>
        </p:blipFill>
        <p:spPr>
          <a:xfrm>
            <a:off x="3383238" y="303007"/>
            <a:ext cx="8708202" cy="3628418"/>
          </a:xfrm>
          <a:prstGeom prst="rect">
            <a:avLst/>
          </a:prstGeom>
        </p:spPr>
      </p:pic>
      <p:sp>
        <p:nvSpPr>
          <p:cNvPr id="3" name="Slide Number Placeholder 2">
            <a:extLst>
              <a:ext uri="{FF2B5EF4-FFF2-40B4-BE49-F238E27FC236}">
                <a16:creationId xmlns:a16="http://schemas.microsoft.com/office/drawing/2014/main" id="{82C76DEF-96D6-12F5-6237-ED84F581618F}"/>
              </a:ext>
            </a:extLst>
          </p:cNvPr>
          <p:cNvSpPr>
            <a:spLocks noGrp="1"/>
          </p:cNvSpPr>
          <p:nvPr>
            <p:ph type="sldNum" sz="quarter" idx="12"/>
          </p:nvPr>
        </p:nvSpPr>
        <p:spPr/>
        <p:txBody>
          <a:bodyPr/>
          <a:lstStyle/>
          <a:p>
            <a:fld id="{51845F5A-061D-4825-9AE9-D7794091C6CF}" type="slidenum">
              <a:rPr lang="en-US" smtClean="0"/>
              <a:t>12</a:t>
            </a:fld>
            <a:endParaRPr lang="en-US"/>
          </a:p>
        </p:txBody>
      </p:sp>
    </p:spTree>
    <p:extLst>
      <p:ext uri="{BB962C8B-B14F-4D97-AF65-F5344CB8AC3E}">
        <p14:creationId xmlns:p14="http://schemas.microsoft.com/office/powerpoint/2010/main" val="240867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786C4-FD39-1C8F-71E3-B48E2851AC50}"/>
              </a:ext>
            </a:extLst>
          </p:cNvPr>
          <p:cNvSpPr>
            <a:spLocks noGrp="1"/>
          </p:cNvSpPr>
          <p:nvPr>
            <p:ph type="title"/>
          </p:nvPr>
        </p:nvSpPr>
        <p:spPr>
          <a:xfrm>
            <a:off x="204462" y="296971"/>
            <a:ext cx="10515600" cy="1325563"/>
          </a:xfrm>
        </p:spPr>
        <p:txBody>
          <a:bodyPr/>
          <a:lstStyle/>
          <a:p>
            <a:r>
              <a:rPr lang="en-GB" dirty="0"/>
              <a:t>Expected Result</a:t>
            </a:r>
          </a:p>
        </p:txBody>
      </p:sp>
      <p:sp>
        <p:nvSpPr>
          <p:cNvPr id="3" name="Content Placeholder 2">
            <a:extLst>
              <a:ext uri="{FF2B5EF4-FFF2-40B4-BE49-F238E27FC236}">
                <a16:creationId xmlns:a16="http://schemas.microsoft.com/office/drawing/2014/main" id="{139D39B1-144D-CDB4-B512-577326C9D0D3}"/>
              </a:ext>
            </a:extLst>
          </p:cNvPr>
          <p:cNvSpPr>
            <a:spLocks noGrp="1"/>
          </p:cNvSpPr>
          <p:nvPr>
            <p:ph idx="1"/>
          </p:nvPr>
        </p:nvSpPr>
        <p:spPr>
          <a:xfrm>
            <a:off x="204462" y="2011680"/>
            <a:ext cx="7363657" cy="4160520"/>
          </a:xfrm>
        </p:spPr>
        <p:txBody>
          <a:bodyPr>
            <a:normAutofit/>
          </a:bodyPr>
          <a:lstStyle/>
          <a:p>
            <a:pPr marL="0" indent="0" algn="just">
              <a:buNone/>
            </a:pPr>
            <a:r>
              <a:rPr lang="en-GB" sz="2200" b="1" kern="100" dirty="0">
                <a:effectLst/>
                <a:ea typeface="Aptos" panose="020B0004020202020204" pitchFamily="34" charset="0"/>
                <a:cs typeface="Times New Roman" panose="02020603050405020304" pitchFamily="18" charset="0"/>
              </a:rPr>
              <a:t>Personal Emission Profiles: </a:t>
            </a:r>
            <a:endParaRPr lang="en-GB" sz="2200" kern="100" dirty="0">
              <a:ea typeface="Aptos" panose="020B0004020202020204" pitchFamily="34" charset="0"/>
              <a:cs typeface="Times New Roman" panose="02020603050405020304" pitchFamily="18" charset="0"/>
            </a:endParaRPr>
          </a:p>
          <a:p>
            <a:pPr marL="0" indent="0" algn="just">
              <a:buNone/>
            </a:pPr>
            <a:r>
              <a:rPr lang="en-GB" sz="2200" kern="100" dirty="0">
                <a:effectLst/>
                <a:ea typeface="Aptos" panose="020B0004020202020204" pitchFamily="34" charset="0"/>
                <a:cs typeface="Times New Roman" panose="02020603050405020304" pitchFamily="18" charset="0"/>
              </a:rPr>
              <a:t>Users will receive detailed profiles of their carbon emissions based on their travel habits. </a:t>
            </a:r>
          </a:p>
          <a:p>
            <a:pPr marL="0" indent="0" algn="just">
              <a:buNone/>
            </a:pPr>
            <a:endParaRPr lang="en-GB" sz="2200" kern="100" dirty="0">
              <a:ea typeface="Aptos" panose="020B0004020202020204" pitchFamily="34" charset="0"/>
              <a:cs typeface="Times New Roman" panose="02020603050405020304" pitchFamily="18" charset="0"/>
            </a:endParaRPr>
          </a:p>
          <a:p>
            <a:pPr marL="0" indent="0" algn="just">
              <a:buNone/>
            </a:pPr>
            <a:endParaRPr lang="en-GB" sz="2200" kern="100" dirty="0">
              <a:ea typeface="Aptos" panose="020B0004020202020204" pitchFamily="34" charset="0"/>
              <a:cs typeface="Times New Roman" panose="02020603050405020304" pitchFamily="18" charset="0"/>
            </a:endParaRPr>
          </a:p>
          <a:p>
            <a:pPr marL="0" indent="0" algn="just">
              <a:buNone/>
            </a:pPr>
            <a:r>
              <a:rPr lang="en-GB" sz="2200" b="1" dirty="0">
                <a:effectLst/>
                <a:ea typeface="Aptos" panose="020B0004020202020204" pitchFamily="34" charset="0"/>
                <a:cs typeface="Times New Roman" panose="02020603050405020304" pitchFamily="18" charset="0"/>
              </a:rPr>
              <a:t>Comparative Insights: </a:t>
            </a:r>
            <a:endParaRPr lang="en-GB" sz="2200" dirty="0">
              <a:ea typeface="Aptos" panose="020B0004020202020204" pitchFamily="34" charset="0"/>
              <a:cs typeface="Times New Roman" panose="02020603050405020304" pitchFamily="18" charset="0"/>
            </a:endParaRPr>
          </a:p>
          <a:p>
            <a:pPr marL="0" indent="0" algn="just">
              <a:buNone/>
            </a:pPr>
            <a:r>
              <a:rPr lang="en-GB" sz="2200" dirty="0">
                <a:effectLst/>
                <a:ea typeface="Aptos" panose="020B0004020202020204" pitchFamily="34" charset="0"/>
                <a:cs typeface="Times New Roman" panose="02020603050405020304" pitchFamily="18" charset="0"/>
              </a:rPr>
              <a:t>The platform will enable users to compare their emissions against national and global averages. </a:t>
            </a:r>
          </a:p>
        </p:txBody>
      </p:sp>
      <p:pic>
        <p:nvPicPr>
          <p:cNvPr id="5" name="Picture 4" descr="A graph of transportation emissions&#10;&#10;Description automatically generated with medium confidence">
            <a:extLst>
              <a:ext uri="{FF2B5EF4-FFF2-40B4-BE49-F238E27FC236}">
                <a16:creationId xmlns:a16="http://schemas.microsoft.com/office/drawing/2014/main" id="{FB1B62B3-1A9F-F147-EE7C-D593E439B4B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704306" y="593386"/>
            <a:ext cx="4185129" cy="4980303"/>
          </a:xfrm>
          <a:prstGeom prst="rect">
            <a:avLst/>
          </a:prstGeom>
        </p:spPr>
      </p:pic>
      <p:sp>
        <p:nvSpPr>
          <p:cNvPr id="4" name="Slide Number Placeholder 3">
            <a:extLst>
              <a:ext uri="{FF2B5EF4-FFF2-40B4-BE49-F238E27FC236}">
                <a16:creationId xmlns:a16="http://schemas.microsoft.com/office/drawing/2014/main" id="{A5B1BE4E-E77B-187E-9A23-E3AFC9AC40A5}"/>
              </a:ext>
            </a:extLst>
          </p:cNvPr>
          <p:cNvSpPr>
            <a:spLocks noGrp="1"/>
          </p:cNvSpPr>
          <p:nvPr>
            <p:ph type="sldNum" sz="quarter" idx="12"/>
          </p:nvPr>
        </p:nvSpPr>
        <p:spPr/>
        <p:txBody>
          <a:bodyPr/>
          <a:lstStyle/>
          <a:p>
            <a:fld id="{51845F5A-061D-4825-9AE9-D7794091C6CF}" type="slidenum">
              <a:rPr lang="en-US" smtClean="0"/>
              <a:t>13</a:t>
            </a:fld>
            <a:endParaRPr lang="en-US"/>
          </a:p>
        </p:txBody>
      </p:sp>
    </p:spTree>
    <p:extLst>
      <p:ext uri="{BB962C8B-B14F-4D97-AF65-F5344CB8AC3E}">
        <p14:creationId xmlns:p14="http://schemas.microsoft.com/office/powerpoint/2010/main" val="320581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73ED6-859F-601A-91C5-29BFC83F91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669AD0-976C-780C-BE77-C0701C499E32}"/>
              </a:ext>
            </a:extLst>
          </p:cNvPr>
          <p:cNvSpPr>
            <a:spLocks noGrp="1"/>
          </p:cNvSpPr>
          <p:nvPr>
            <p:ph type="title"/>
          </p:nvPr>
        </p:nvSpPr>
        <p:spPr>
          <a:xfrm>
            <a:off x="204462" y="296971"/>
            <a:ext cx="4514294" cy="1325563"/>
          </a:xfrm>
        </p:spPr>
        <p:txBody>
          <a:bodyPr/>
          <a:lstStyle/>
          <a:p>
            <a:r>
              <a:rPr lang="en-GB" dirty="0"/>
              <a:t>Expected Result</a:t>
            </a:r>
          </a:p>
        </p:txBody>
      </p:sp>
      <p:sp>
        <p:nvSpPr>
          <p:cNvPr id="3" name="Content Placeholder 2">
            <a:extLst>
              <a:ext uri="{FF2B5EF4-FFF2-40B4-BE49-F238E27FC236}">
                <a16:creationId xmlns:a16="http://schemas.microsoft.com/office/drawing/2014/main" id="{6E7B977D-BCAF-4840-5EBA-39DCE4155B6A}"/>
              </a:ext>
            </a:extLst>
          </p:cNvPr>
          <p:cNvSpPr>
            <a:spLocks noGrp="1"/>
          </p:cNvSpPr>
          <p:nvPr>
            <p:ph idx="1"/>
          </p:nvPr>
        </p:nvSpPr>
        <p:spPr>
          <a:xfrm>
            <a:off x="348123" y="1830558"/>
            <a:ext cx="5278953" cy="4348783"/>
          </a:xfrm>
        </p:spPr>
        <p:txBody>
          <a:bodyPr>
            <a:normAutofit/>
          </a:bodyPr>
          <a:lstStyle/>
          <a:p>
            <a:pPr marL="0" indent="0" algn="just">
              <a:lnSpc>
                <a:spcPct val="115000"/>
              </a:lnSpc>
              <a:spcAft>
                <a:spcPts val="800"/>
              </a:spcAft>
              <a:buNone/>
            </a:pPr>
            <a:r>
              <a:rPr lang="en-GB" sz="2200" b="1" kern="100" dirty="0">
                <a:effectLst/>
                <a:ea typeface="Aptos" panose="020B0004020202020204" pitchFamily="34" charset="0"/>
                <a:cs typeface="Times New Roman" panose="02020603050405020304" pitchFamily="18" charset="0"/>
              </a:rPr>
              <a:t>Trend Analysis: </a:t>
            </a:r>
          </a:p>
          <a:p>
            <a:pPr marL="0" indent="0" algn="just">
              <a:lnSpc>
                <a:spcPct val="115000"/>
              </a:lnSpc>
              <a:spcAft>
                <a:spcPts val="800"/>
              </a:spcAft>
              <a:buNone/>
            </a:pPr>
            <a:r>
              <a:rPr lang="en-GB" sz="2200" kern="100" dirty="0">
                <a:ea typeface="Aptos" panose="020B0004020202020204" pitchFamily="34" charset="0"/>
                <a:cs typeface="Times New Roman" panose="02020603050405020304" pitchFamily="18" charset="0"/>
              </a:rPr>
              <a:t>Y</a:t>
            </a:r>
            <a:r>
              <a:rPr lang="en-GB" sz="2200" kern="100" dirty="0">
                <a:effectLst/>
                <a:ea typeface="Aptos" panose="020B0004020202020204" pitchFamily="34" charset="0"/>
                <a:cs typeface="Times New Roman" panose="02020603050405020304" pitchFamily="18" charset="0"/>
              </a:rPr>
              <a:t>early or monthly trends in individual and collective emissions. </a:t>
            </a:r>
          </a:p>
          <a:p>
            <a:pPr marL="0" indent="0" algn="just">
              <a:lnSpc>
                <a:spcPct val="115000"/>
              </a:lnSpc>
              <a:spcAft>
                <a:spcPts val="800"/>
              </a:spcAft>
              <a:buNone/>
            </a:pPr>
            <a:r>
              <a:rPr lang="en-GB" sz="2200" kern="100" dirty="0">
                <a:ea typeface="Aptos" panose="020B0004020202020204" pitchFamily="34" charset="0"/>
                <a:cs typeface="Times New Roman" panose="02020603050405020304" pitchFamily="18" charset="0"/>
              </a:rPr>
              <a:t>H</a:t>
            </a:r>
            <a:r>
              <a:rPr lang="en-GB" sz="2200" kern="100" dirty="0">
                <a:effectLst/>
                <a:ea typeface="Aptos" panose="020B0004020202020204" pitchFamily="34" charset="0"/>
                <a:cs typeface="Times New Roman" panose="02020603050405020304" pitchFamily="18" charset="0"/>
              </a:rPr>
              <a:t>ow travel patterns evolve over time.</a:t>
            </a:r>
          </a:p>
          <a:p>
            <a:pPr marL="0" indent="0" algn="just">
              <a:lnSpc>
                <a:spcPct val="115000"/>
              </a:lnSpc>
              <a:spcAft>
                <a:spcPts val="800"/>
              </a:spcAft>
              <a:buNone/>
            </a:pPr>
            <a:r>
              <a:rPr lang="en-GB" sz="2200" b="1" kern="100" dirty="0">
                <a:effectLst/>
                <a:ea typeface="Aptos" panose="020B0004020202020204" pitchFamily="34" charset="0"/>
                <a:cs typeface="Times New Roman" panose="02020603050405020304" pitchFamily="18" charset="0"/>
              </a:rPr>
              <a:t>Enhanced User Engagement: </a:t>
            </a:r>
          </a:p>
          <a:p>
            <a:pPr marL="0" indent="0">
              <a:lnSpc>
                <a:spcPct val="115000"/>
              </a:lnSpc>
              <a:spcAft>
                <a:spcPts val="800"/>
              </a:spcAft>
              <a:buNone/>
            </a:pPr>
            <a:r>
              <a:rPr lang="en-GB" sz="2200" kern="100" dirty="0">
                <a:ea typeface="Aptos" panose="020B0004020202020204" pitchFamily="34" charset="0"/>
                <a:cs typeface="Times New Roman" panose="02020603050405020304" pitchFamily="18" charset="0"/>
              </a:rPr>
              <a:t>E</a:t>
            </a:r>
            <a:r>
              <a:rPr lang="en-GB" sz="2200" kern="100" dirty="0">
                <a:effectLst/>
                <a:ea typeface="Aptos" panose="020B0004020202020204" pitchFamily="34" charset="0"/>
                <a:cs typeface="Times New Roman" panose="02020603050405020304" pitchFamily="18" charset="0"/>
              </a:rPr>
              <a:t>mission heatmaps and comparative charts </a:t>
            </a:r>
          </a:p>
        </p:txBody>
      </p:sp>
      <p:pic>
        <p:nvPicPr>
          <p:cNvPr id="1026" name="Picture 2" descr="How Trend Analysis Works in Marketing">
            <a:extLst>
              <a:ext uri="{FF2B5EF4-FFF2-40B4-BE49-F238E27FC236}">
                <a16:creationId xmlns:a16="http://schemas.microsoft.com/office/drawing/2014/main" id="{AA6A6063-88FF-21D1-1C4F-E7513AF13B9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375" b="93262" l="1507" r="95257">
                        <a14:foregroundMark x1="21038" y1="14453" x2="21038" y2="14453"/>
                        <a14:foregroundMark x1="21261" y1="16016" x2="23828" y2="50391"/>
                        <a14:foregroundMark x1="23828" y1="50391" x2="22266" y2="56738"/>
                        <a14:foregroundMark x1="47433" y1="9375" x2="67578" y2="12598"/>
                        <a14:foregroundMark x1="67578" y1="12598" x2="76563" y2="12402"/>
                        <a14:foregroundMark x1="76563" y1="12402" x2="79743" y2="24121"/>
                        <a14:foregroundMark x1="79743" y1="24121" x2="79799" y2="30371"/>
                        <a14:foregroundMark x1="21596" y1="36426" x2="22098" y2="62793"/>
                        <a14:foregroundMark x1="45759" y1="89746" x2="57199" y2="89063"/>
                        <a14:foregroundMark x1="57199" y1="89063" x2="74888" y2="93262"/>
                        <a14:foregroundMark x1="74888" y1="93262" x2="95257" y2="88281"/>
                        <a14:foregroundMark x1="21429" y1="59180" x2="17913" y2="71289"/>
                        <a14:foregroundMark x1="17913" y1="71289" x2="1507" y2="91895"/>
                      </a14:backgroundRemoval>
                    </a14:imgEffect>
                  </a14:imgLayer>
                </a14:imgProps>
              </a:ext>
              <a:ext uri="{28A0092B-C50C-407E-A947-70E740481C1C}">
                <a14:useLocalDpi xmlns:a14="http://schemas.microsoft.com/office/drawing/2010/main" val="0"/>
              </a:ext>
            </a:extLst>
          </a:blip>
          <a:srcRect/>
          <a:stretch>
            <a:fillRect/>
          </a:stretch>
        </p:blipFill>
        <p:spPr bwMode="auto">
          <a:xfrm>
            <a:off x="4920343" y="1927334"/>
            <a:ext cx="7271657" cy="41552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FFDE6E7-4FE3-3895-7C17-4A170D6F046F}"/>
              </a:ext>
            </a:extLst>
          </p:cNvPr>
          <p:cNvSpPr>
            <a:spLocks noGrp="1"/>
          </p:cNvSpPr>
          <p:nvPr>
            <p:ph type="sldNum" sz="quarter" idx="12"/>
          </p:nvPr>
        </p:nvSpPr>
        <p:spPr/>
        <p:txBody>
          <a:bodyPr/>
          <a:lstStyle/>
          <a:p>
            <a:fld id="{51845F5A-061D-4825-9AE9-D7794091C6CF}" type="slidenum">
              <a:rPr lang="en-US" smtClean="0"/>
              <a:t>14</a:t>
            </a:fld>
            <a:endParaRPr lang="en-US"/>
          </a:p>
        </p:txBody>
      </p:sp>
    </p:spTree>
    <p:extLst>
      <p:ext uri="{BB962C8B-B14F-4D97-AF65-F5344CB8AC3E}">
        <p14:creationId xmlns:p14="http://schemas.microsoft.com/office/powerpoint/2010/main" val="400691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4C0D7-7D83-5C30-675A-73DC1218C326}"/>
              </a:ext>
            </a:extLst>
          </p:cNvPr>
          <p:cNvSpPr>
            <a:spLocks noGrp="1"/>
          </p:cNvSpPr>
          <p:nvPr>
            <p:ph type="title"/>
          </p:nvPr>
        </p:nvSpPr>
        <p:spPr>
          <a:xfrm>
            <a:off x="213455" y="279932"/>
            <a:ext cx="10515600" cy="1325563"/>
          </a:xfrm>
        </p:spPr>
        <p:txBody>
          <a:bodyPr/>
          <a:lstStyle/>
          <a:p>
            <a:r>
              <a:rPr lang="en-GB" dirty="0"/>
              <a:t>Contribution </a:t>
            </a:r>
          </a:p>
        </p:txBody>
      </p:sp>
      <p:sp>
        <p:nvSpPr>
          <p:cNvPr id="3" name="Content Placeholder 2">
            <a:extLst>
              <a:ext uri="{FF2B5EF4-FFF2-40B4-BE49-F238E27FC236}">
                <a16:creationId xmlns:a16="http://schemas.microsoft.com/office/drawing/2014/main" id="{A2E0C8EE-AD49-8364-5E1F-B2B9845FD2C8}"/>
              </a:ext>
            </a:extLst>
          </p:cNvPr>
          <p:cNvSpPr>
            <a:spLocks noGrp="1"/>
          </p:cNvSpPr>
          <p:nvPr>
            <p:ph idx="1"/>
          </p:nvPr>
        </p:nvSpPr>
        <p:spPr>
          <a:xfrm>
            <a:off x="542693" y="1855881"/>
            <a:ext cx="11106614" cy="3982536"/>
          </a:xfrm>
        </p:spPr>
        <p:txBody>
          <a:bodyPr>
            <a:normAutofit fontScale="92500"/>
          </a:bodyPr>
          <a:lstStyle/>
          <a:p>
            <a:pPr algn="just"/>
            <a:r>
              <a:rPr lang="en-GB" sz="2400" i="1" dirty="0"/>
              <a:t>Geospatial Tools: </a:t>
            </a:r>
            <a:r>
              <a:rPr lang="en-GB" sz="2400" dirty="0"/>
              <a:t>Leverage Google Timeline for personal carbon tracking.</a:t>
            </a:r>
          </a:p>
          <a:p>
            <a:pPr algn="just"/>
            <a:endParaRPr lang="en-GB" sz="2400" dirty="0"/>
          </a:p>
          <a:p>
            <a:pPr algn="just"/>
            <a:r>
              <a:rPr lang="en-GB" sz="2400" i="1" dirty="0"/>
              <a:t>Policy Implications: </a:t>
            </a:r>
            <a:r>
              <a:rPr lang="en-GB" sz="2400" dirty="0"/>
              <a:t>Compare individual emissions with national averages.</a:t>
            </a:r>
          </a:p>
          <a:p>
            <a:pPr algn="just"/>
            <a:endParaRPr lang="en-GB" sz="2400" dirty="0"/>
          </a:p>
          <a:p>
            <a:pPr algn="just"/>
            <a:r>
              <a:rPr lang="en-GB" sz="2400" i="1" dirty="0"/>
              <a:t>Practical Application: </a:t>
            </a:r>
            <a:r>
              <a:rPr lang="en-GB" sz="2400" dirty="0"/>
              <a:t>Develop a user-friendly tool.</a:t>
            </a:r>
          </a:p>
          <a:p>
            <a:pPr algn="just"/>
            <a:endParaRPr lang="en-GB" sz="2400" dirty="0"/>
          </a:p>
          <a:p>
            <a:pPr algn="just"/>
            <a:r>
              <a:rPr lang="en-GB" sz="2400" i="1" dirty="0"/>
              <a:t>Academic Impact: </a:t>
            </a:r>
            <a:r>
              <a:rPr lang="en-GB" sz="2400" dirty="0"/>
              <a:t>Contribute to research on transport emissions and sustainability.</a:t>
            </a:r>
          </a:p>
        </p:txBody>
      </p:sp>
      <p:sp>
        <p:nvSpPr>
          <p:cNvPr id="4" name="Slide Number Placeholder 3">
            <a:extLst>
              <a:ext uri="{FF2B5EF4-FFF2-40B4-BE49-F238E27FC236}">
                <a16:creationId xmlns:a16="http://schemas.microsoft.com/office/drawing/2014/main" id="{14C46E85-9FD5-F3EF-5627-7D470D93F06D}"/>
              </a:ext>
            </a:extLst>
          </p:cNvPr>
          <p:cNvSpPr>
            <a:spLocks noGrp="1"/>
          </p:cNvSpPr>
          <p:nvPr>
            <p:ph type="sldNum" sz="quarter" idx="12"/>
          </p:nvPr>
        </p:nvSpPr>
        <p:spPr/>
        <p:txBody>
          <a:bodyPr/>
          <a:lstStyle/>
          <a:p>
            <a:fld id="{51845F5A-061D-4825-9AE9-D7794091C6CF}" type="slidenum">
              <a:rPr lang="en-US" smtClean="0"/>
              <a:t>15</a:t>
            </a:fld>
            <a:endParaRPr lang="en-US"/>
          </a:p>
        </p:txBody>
      </p:sp>
    </p:spTree>
    <p:extLst>
      <p:ext uri="{BB962C8B-B14F-4D97-AF65-F5344CB8AC3E}">
        <p14:creationId xmlns:p14="http://schemas.microsoft.com/office/powerpoint/2010/main" val="228793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1E46E-37AB-018B-B0BF-46AC202214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B5E181-BE0E-C8A4-1061-058B2E508B7C}"/>
              </a:ext>
            </a:extLst>
          </p:cNvPr>
          <p:cNvSpPr>
            <a:spLocks noGrp="1"/>
          </p:cNvSpPr>
          <p:nvPr>
            <p:ph type="title"/>
          </p:nvPr>
        </p:nvSpPr>
        <p:spPr>
          <a:xfrm>
            <a:off x="84279" y="364214"/>
            <a:ext cx="3417677" cy="1325563"/>
          </a:xfrm>
        </p:spPr>
        <p:txBody>
          <a:bodyPr/>
          <a:lstStyle/>
          <a:p>
            <a:r>
              <a:rPr lang="en-IN" dirty="0"/>
              <a:t>Conclusion</a:t>
            </a:r>
          </a:p>
        </p:txBody>
      </p:sp>
      <p:sp>
        <p:nvSpPr>
          <p:cNvPr id="4" name="TextBox 3">
            <a:extLst>
              <a:ext uri="{FF2B5EF4-FFF2-40B4-BE49-F238E27FC236}">
                <a16:creationId xmlns:a16="http://schemas.microsoft.com/office/drawing/2014/main" id="{48A6688F-C57B-05EF-7A97-5497D91BC5D7}"/>
              </a:ext>
            </a:extLst>
          </p:cNvPr>
          <p:cNvSpPr txBox="1"/>
          <p:nvPr/>
        </p:nvSpPr>
        <p:spPr>
          <a:xfrm>
            <a:off x="176065" y="1961002"/>
            <a:ext cx="11178952" cy="3346109"/>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dirty="0"/>
              <a:t>Potential of using geospatial tools like Google Timeline for environmental analysis. </a:t>
            </a:r>
          </a:p>
          <a:p>
            <a:pPr algn="just">
              <a:lnSpc>
                <a:spcPct val="150000"/>
              </a:lnSpc>
            </a:pPr>
            <a:endParaRPr lang="en-US" sz="2400" dirty="0"/>
          </a:p>
          <a:p>
            <a:pPr marL="342900" indent="-342900" algn="just">
              <a:lnSpc>
                <a:spcPct val="150000"/>
              </a:lnSpc>
              <a:buFont typeface="Arial" panose="020B0604020202020204" pitchFamily="34" charset="0"/>
              <a:buChar char="•"/>
            </a:pPr>
            <a:r>
              <a:rPr lang="en-US" sz="2400" dirty="0"/>
              <a:t>With further refinement and application, such tools can contribute to broader climate action by empowering individuals to understand and mitigate their carbon footprints.</a:t>
            </a:r>
            <a:endParaRPr lang="en-IN" sz="2400" dirty="0"/>
          </a:p>
        </p:txBody>
      </p:sp>
      <p:sp>
        <p:nvSpPr>
          <p:cNvPr id="3" name="Slide Number Placeholder 2">
            <a:extLst>
              <a:ext uri="{FF2B5EF4-FFF2-40B4-BE49-F238E27FC236}">
                <a16:creationId xmlns:a16="http://schemas.microsoft.com/office/drawing/2014/main" id="{0E6A532A-C7E4-4BDA-E3AF-B0F9937A350E}"/>
              </a:ext>
            </a:extLst>
          </p:cNvPr>
          <p:cNvSpPr>
            <a:spLocks noGrp="1"/>
          </p:cNvSpPr>
          <p:nvPr>
            <p:ph type="sldNum" sz="quarter" idx="12"/>
          </p:nvPr>
        </p:nvSpPr>
        <p:spPr/>
        <p:txBody>
          <a:bodyPr/>
          <a:lstStyle/>
          <a:p>
            <a:fld id="{51845F5A-061D-4825-9AE9-D7794091C6CF}" type="slidenum">
              <a:rPr lang="en-US" smtClean="0"/>
              <a:t>16</a:t>
            </a:fld>
            <a:endParaRPr lang="en-US"/>
          </a:p>
        </p:txBody>
      </p:sp>
    </p:spTree>
    <p:extLst>
      <p:ext uri="{BB962C8B-B14F-4D97-AF65-F5344CB8AC3E}">
        <p14:creationId xmlns:p14="http://schemas.microsoft.com/office/powerpoint/2010/main" val="803037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B65AC-17AB-5273-F4F2-D0ECB6F26AFF}"/>
              </a:ext>
            </a:extLst>
          </p:cNvPr>
          <p:cNvSpPr>
            <a:spLocks noGrp="1"/>
          </p:cNvSpPr>
          <p:nvPr>
            <p:ph type="title"/>
          </p:nvPr>
        </p:nvSpPr>
        <p:spPr>
          <a:xfrm>
            <a:off x="142646" y="305848"/>
            <a:ext cx="2857500" cy="1325563"/>
          </a:xfrm>
        </p:spPr>
        <p:txBody>
          <a:bodyPr/>
          <a:lstStyle/>
          <a:p>
            <a:r>
              <a:rPr lang="en-IN" dirty="0"/>
              <a:t>Reference</a:t>
            </a:r>
          </a:p>
        </p:txBody>
      </p:sp>
      <p:pic>
        <p:nvPicPr>
          <p:cNvPr id="5" name="Picture 4">
            <a:extLst>
              <a:ext uri="{FF2B5EF4-FFF2-40B4-BE49-F238E27FC236}">
                <a16:creationId xmlns:a16="http://schemas.microsoft.com/office/drawing/2014/main" id="{A40BD999-9A8F-5DE6-1E9A-F84672717310}"/>
              </a:ext>
            </a:extLst>
          </p:cNvPr>
          <p:cNvPicPr>
            <a:picLocks noChangeAspect="1"/>
          </p:cNvPicPr>
          <p:nvPr/>
        </p:nvPicPr>
        <p:blipFill>
          <a:blip r:embed="rId3"/>
          <a:srcRect t="1859" b="1"/>
          <a:stretch/>
        </p:blipFill>
        <p:spPr>
          <a:xfrm>
            <a:off x="3953384" y="156861"/>
            <a:ext cx="8238705" cy="3647473"/>
          </a:xfrm>
          <a:prstGeom prst="rect">
            <a:avLst/>
          </a:prstGeom>
        </p:spPr>
      </p:pic>
      <p:pic>
        <p:nvPicPr>
          <p:cNvPr id="7" name="Picture 6">
            <a:extLst>
              <a:ext uri="{FF2B5EF4-FFF2-40B4-BE49-F238E27FC236}">
                <a16:creationId xmlns:a16="http://schemas.microsoft.com/office/drawing/2014/main" id="{72244031-4897-FE54-1DE3-4B6F5FBFCB02}"/>
              </a:ext>
            </a:extLst>
          </p:cNvPr>
          <p:cNvPicPr>
            <a:picLocks noChangeAspect="1"/>
          </p:cNvPicPr>
          <p:nvPr/>
        </p:nvPicPr>
        <p:blipFill>
          <a:blip r:embed="rId4"/>
          <a:stretch>
            <a:fillRect/>
          </a:stretch>
        </p:blipFill>
        <p:spPr>
          <a:xfrm>
            <a:off x="4067684" y="3053666"/>
            <a:ext cx="7647667" cy="3647473"/>
          </a:xfrm>
          <a:prstGeom prst="rect">
            <a:avLst/>
          </a:prstGeom>
        </p:spPr>
      </p:pic>
      <p:sp>
        <p:nvSpPr>
          <p:cNvPr id="3" name="Slide Number Placeholder 2">
            <a:extLst>
              <a:ext uri="{FF2B5EF4-FFF2-40B4-BE49-F238E27FC236}">
                <a16:creationId xmlns:a16="http://schemas.microsoft.com/office/drawing/2014/main" id="{7A6D59D8-F17D-3207-F575-8D051B512E12}"/>
              </a:ext>
            </a:extLst>
          </p:cNvPr>
          <p:cNvSpPr>
            <a:spLocks noGrp="1"/>
          </p:cNvSpPr>
          <p:nvPr>
            <p:ph type="sldNum" sz="quarter" idx="12"/>
          </p:nvPr>
        </p:nvSpPr>
        <p:spPr/>
        <p:txBody>
          <a:bodyPr/>
          <a:lstStyle/>
          <a:p>
            <a:fld id="{51845F5A-061D-4825-9AE9-D7794091C6CF}" type="slidenum">
              <a:rPr lang="en-US" smtClean="0"/>
              <a:t>17</a:t>
            </a:fld>
            <a:endParaRPr lang="en-US"/>
          </a:p>
        </p:txBody>
      </p:sp>
    </p:spTree>
    <p:extLst>
      <p:ext uri="{BB962C8B-B14F-4D97-AF65-F5344CB8AC3E}">
        <p14:creationId xmlns:p14="http://schemas.microsoft.com/office/powerpoint/2010/main" val="85435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3B9FF-14AA-23B5-D2DC-3B3E7CAADE13}"/>
              </a:ext>
            </a:extLst>
          </p:cNvPr>
          <p:cNvSpPr>
            <a:spLocks noGrp="1"/>
          </p:cNvSpPr>
          <p:nvPr>
            <p:ph type="title"/>
          </p:nvPr>
        </p:nvSpPr>
        <p:spPr>
          <a:xfrm>
            <a:off x="0" y="23018"/>
            <a:ext cx="10515600" cy="1107203"/>
          </a:xfrm>
        </p:spPr>
        <p:txBody>
          <a:bodyPr/>
          <a:lstStyle/>
          <a:p>
            <a:r>
              <a:rPr lang="en-GB" dirty="0"/>
              <a:t>Reference </a:t>
            </a:r>
          </a:p>
        </p:txBody>
      </p:sp>
      <p:sp>
        <p:nvSpPr>
          <p:cNvPr id="3" name="Content Placeholder 2">
            <a:extLst>
              <a:ext uri="{FF2B5EF4-FFF2-40B4-BE49-F238E27FC236}">
                <a16:creationId xmlns:a16="http://schemas.microsoft.com/office/drawing/2014/main" id="{598987C6-024B-61D8-DA79-C34949FCACA2}"/>
              </a:ext>
            </a:extLst>
          </p:cNvPr>
          <p:cNvSpPr>
            <a:spLocks noGrp="1"/>
          </p:cNvSpPr>
          <p:nvPr>
            <p:ph idx="1"/>
          </p:nvPr>
        </p:nvSpPr>
        <p:spPr>
          <a:xfrm>
            <a:off x="60108" y="1130220"/>
            <a:ext cx="11781656" cy="5486239"/>
          </a:xfrm>
        </p:spPr>
        <p:txBody>
          <a:bodyPr>
            <a:noAutofit/>
          </a:bodyPr>
          <a:lstStyle/>
          <a:p>
            <a:pPr algn="just">
              <a:buFont typeface="+mj-lt"/>
              <a:buAutoNum type="arabicPeriod"/>
            </a:pPr>
            <a:r>
              <a:rPr lang="en-GB" sz="1400" b="0" i="0" dirty="0" err="1">
                <a:solidFill>
                  <a:srgbClr val="222222"/>
                </a:solidFill>
                <a:effectLst/>
              </a:rPr>
              <a:t>O'Riordan</a:t>
            </a:r>
            <a:r>
              <a:rPr lang="en-GB" sz="1400" b="0" i="0" dirty="0">
                <a:solidFill>
                  <a:srgbClr val="222222"/>
                </a:solidFill>
                <a:effectLst/>
              </a:rPr>
              <a:t>, Vera, et al. "How and why we travel–mobility demand and emissions from passenger transport." </a:t>
            </a:r>
            <a:r>
              <a:rPr lang="en-GB" sz="1400" b="0" i="1" dirty="0">
                <a:solidFill>
                  <a:srgbClr val="222222"/>
                </a:solidFill>
                <a:effectLst/>
              </a:rPr>
              <a:t>Transportation Research Part D: Transport and Environment</a:t>
            </a:r>
            <a:r>
              <a:rPr lang="en-GB" sz="1400" b="0" i="0" dirty="0">
                <a:solidFill>
                  <a:srgbClr val="222222"/>
                </a:solidFill>
                <a:effectLst/>
              </a:rPr>
              <a:t> 104 (2022): 103195.</a:t>
            </a:r>
          </a:p>
          <a:p>
            <a:pPr algn="just">
              <a:buFont typeface="+mj-lt"/>
              <a:buAutoNum type="arabicPeriod"/>
            </a:pPr>
            <a:r>
              <a:rPr lang="en-GB" sz="1400" b="0" i="0" dirty="0">
                <a:solidFill>
                  <a:srgbClr val="222222"/>
                </a:solidFill>
                <a:effectLst/>
              </a:rPr>
              <a:t>Peng, Bo, et al. "Carbon emission calculation method and low-carbon technology for use in expressway construction." </a:t>
            </a:r>
            <a:r>
              <a:rPr lang="en-GB" sz="1400" b="0" i="1" dirty="0">
                <a:solidFill>
                  <a:srgbClr val="222222"/>
                </a:solidFill>
                <a:effectLst/>
              </a:rPr>
              <a:t>Sustainability</a:t>
            </a:r>
            <a:r>
              <a:rPr lang="en-GB" sz="1400" b="0" i="0" dirty="0">
                <a:solidFill>
                  <a:srgbClr val="222222"/>
                </a:solidFill>
                <a:effectLst/>
              </a:rPr>
              <a:t> 12.8 (2020): 3219.</a:t>
            </a:r>
            <a:endParaRPr lang="en-GB" sz="1400" dirty="0">
              <a:solidFill>
                <a:srgbClr val="222222"/>
              </a:solidFill>
            </a:endParaRPr>
          </a:p>
          <a:p>
            <a:pPr algn="just">
              <a:buFont typeface="+mj-lt"/>
              <a:buAutoNum type="arabicPeriod"/>
            </a:pPr>
            <a:r>
              <a:rPr lang="en-GB" sz="1400" b="0" i="0" dirty="0">
                <a:solidFill>
                  <a:srgbClr val="222222"/>
                </a:solidFill>
                <a:effectLst/>
              </a:rPr>
              <a:t>Zhang, Nan, et al. "Towards low-carbon cities through building-stock-level carbon emission analysis: A calculating and mapping method." </a:t>
            </a:r>
            <a:r>
              <a:rPr lang="en-GB" sz="1400" b="0" i="1" dirty="0">
                <a:solidFill>
                  <a:srgbClr val="222222"/>
                </a:solidFill>
                <a:effectLst/>
              </a:rPr>
              <a:t>Sustainable cities and society</a:t>
            </a:r>
            <a:r>
              <a:rPr lang="en-GB" sz="1400" b="0" i="0" dirty="0">
                <a:solidFill>
                  <a:srgbClr val="222222"/>
                </a:solidFill>
                <a:effectLst/>
              </a:rPr>
              <a:t> 78 (2022): 103633.</a:t>
            </a:r>
          </a:p>
          <a:p>
            <a:pPr algn="just">
              <a:buFont typeface="+mj-lt"/>
              <a:buAutoNum type="arabicPeriod"/>
            </a:pPr>
            <a:r>
              <a:rPr lang="en-GB" sz="1400" b="0" i="0" dirty="0" err="1">
                <a:solidFill>
                  <a:srgbClr val="222222"/>
                </a:solidFill>
                <a:effectLst/>
              </a:rPr>
              <a:t>Naiudomthum</a:t>
            </a:r>
            <a:r>
              <a:rPr lang="en-GB" sz="1400" b="0" i="0" dirty="0">
                <a:solidFill>
                  <a:srgbClr val="222222"/>
                </a:solidFill>
                <a:effectLst/>
              </a:rPr>
              <a:t>, </a:t>
            </a:r>
            <a:r>
              <a:rPr lang="en-GB" sz="1400" b="0" i="0" dirty="0" err="1">
                <a:solidFill>
                  <a:srgbClr val="222222"/>
                </a:solidFill>
                <a:effectLst/>
              </a:rPr>
              <a:t>Supiya</a:t>
            </a:r>
            <a:r>
              <a:rPr lang="en-GB" sz="1400" b="0" i="0" dirty="0">
                <a:solidFill>
                  <a:srgbClr val="222222"/>
                </a:solidFill>
                <a:effectLst/>
              </a:rPr>
              <a:t>, </a:t>
            </a:r>
            <a:r>
              <a:rPr lang="en-GB" sz="1400" b="0" i="0" dirty="0" err="1">
                <a:solidFill>
                  <a:srgbClr val="222222"/>
                </a:solidFill>
                <a:effectLst/>
              </a:rPr>
              <a:t>Ekbordin</a:t>
            </a:r>
            <a:r>
              <a:rPr lang="en-GB" sz="1400" b="0" i="0" dirty="0">
                <a:solidFill>
                  <a:srgbClr val="222222"/>
                </a:solidFill>
                <a:effectLst/>
              </a:rPr>
              <a:t> </a:t>
            </a:r>
            <a:r>
              <a:rPr lang="en-GB" sz="1400" b="0" i="0" dirty="0" err="1">
                <a:solidFill>
                  <a:srgbClr val="222222"/>
                </a:solidFill>
                <a:effectLst/>
              </a:rPr>
              <a:t>Winijkul</a:t>
            </a:r>
            <a:r>
              <a:rPr lang="en-GB" sz="1400" b="0" i="0" dirty="0">
                <a:solidFill>
                  <a:srgbClr val="222222"/>
                </a:solidFill>
                <a:effectLst/>
              </a:rPr>
              <a:t>, and </a:t>
            </a:r>
            <a:r>
              <a:rPr lang="en-GB" sz="1400" b="0" i="0" dirty="0" err="1">
                <a:solidFill>
                  <a:srgbClr val="222222"/>
                </a:solidFill>
                <a:effectLst/>
              </a:rPr>
              <a:t>Sunicha</a:t>
            </a:r>
            <a:r>
              <a:rPr lang="en-GB" sz="1400" b="0" i="0" dirty="0">
                <a:solidFill>
                  <a:srgbClr val="222222"/>
                </a:solidFill>
                <a:effectLst/>
              </a:rPr>
              <a:t> </a:t>
            </a:r>
            <a:r>
              <a:rPr lang="en-GB" sz="1400" b="0" i="0" dirty="0" err="1">
                <a:solidFill>
                  <a:srgbClr val="222222"/>
                </a:solidFill>
                <a:effectLst/>
              </a:rPr>
              <a:t>Sirisubtawee</a:t>
            </a:r>
            <a:r>
              <a:rPr lang="en-GB" sz="1400" b="0" i="0" dirty="0">
                <a:solidFill>
                  <a:srgbClr val="222222"/>
                </a:solidFill>
                <a:effectLst/>
              </a:rPr>
              <a:t>. "Near real-time spatial and temporal distribution of traffic emissions in Bangkok using Google Maps application program interface." </a:t>
            </a:r>
            <a:r>
              <a:rPr lang="en-GB" sz="1400" b="0" i="1" dirty="0">
                <a:solidFill>
                  <a:srgbClr val="222222"/>
                </a:solidFill>
                <a:effectLst/>
              </a:rPr>
              <a:t>Atmosphere</a:t>
            </a:r>
            <a:r>
              <a:rPr lang="en-GB" sz="1400" b="0" i="0" dirty="0">
                <a:solidFill>
                  <a:srgbClr val="222222"/>
                </a:solidFill>
                <a:effectLst/>
              </a:rPr>
              <a:t> 13.11 (2022): 1803.</a:t>
            </a:r>
            <a:endParaRPr lang="en-GB" sz="1400" dirty="0">
              <a:solidFill>
                <a:srgbClr val="222222"/>
              </a:solidFill>
            </a:endParaRPr>
          </a:p>
          <a:p>
            <a:pPr algn="just">
              <a:buFont typeface="+mj-lt"/>
              <a:buAutoNum type="arabicPeriod"/>
            </a:pPr>
            <a:r>
              <a:rPr lang="en-GB" sz="1400" b="0" i="0" dirty="0" err="1">
                <a:solidFill>
                  <a:srgbClr val="222222"/>
                </a:solidFill>
                <a:effectLst/>
              </a:rPr>
              <a:t>Rito</a:t>
            </a:r>
            <a:r>
              <a:rPr lang="en-GB" sz="1400" b="0" i="0" dirty="0">
                <a:solidFill>
                  <a:srgbClr val="222222"/>
                </a:solidFill>
                <a:effectLst/>
              </a:rPr>
              <a:t>, Joshua Ezekiel, Neil Stephen Lopez, and Jose Bienvenido Manuel </a:t>
            </a:r>
            <a:r>
              <a:rPr lang="en-GB" sz="1400" b="0" i="0" dirty="0" err="1">
                <a:solidFill>
                  <a:srgbClr val="222222"/>
                </a:solidFill>
                <a:effectLst/>
              </a:rPr>
              <a:t>Biona</a:t>
            </a:r>
            <a:r>
              <a:rPr lang="en-GB" sz="1400" b="0" i="0" dirty="0">
                <a:solidFill>
                  <a:srgbClr val="222222"/>
                </a:solidFill>
                <a:effectLst/>
              </a:rPr>
              <a:t>. "</a:t>
            </a:r>
            <a:r>
              <a:rPr lang="en-GB" sz="1400" b="0" i="0" dirty="0" err="1">
                <a:solidFill>
                  <a:srgbClr val="222222"/>
                </a:solidFill>
                <a:effectLst/>
              </a:rPr>
              <a:t>Modeling</a:t>
            </a:r>
            <a:r>
              <a:rPr lang="en-GB" sz="1400" b="0" i="0" dirty="0">
                <a:solidFill>
                  <a:srgbClr val="222222"/>
                </a:solidFill>
                <a:effectLst/>
              </a:rPr>
              <a:t> traffic flow, energy use, and emissions using google maps and google street view: The case of Edsa, Philippines." </a:t>
            </a:r>
            <a:r>
              <a:rPr lang="en-GB" sz="1400" b="0" i="1" dirty="0">
                <a:solidFill>
                  <a:srgbClr val="222222"/>
                </a:solidFill>
                <a:effectLst/>
              </a:rPr>
              <a:t>Sustainability</a:t>
            </a:r>
            <a:r>
              <a:rPr lang="en-GB" sz="1400" b="0" i="0" dirty="0">
                <a:solidFill>
                  <a:srgbClr val="222222"/>
                </a:solidFill>
                <a:effectLst/>
              </a:rPr>
              <a:t> 13.12 (2021): 6682.</a:t>
            </a:r>
          </a:p>
          <a:p>
            <a:pPr algn="just">
              <a:buFont typeface="+mj-lt"/>
              <a:buAutoNum type="arabicPeriod"/>
            </a:pPr>
            <a:r>
              <a:rPr lang="en-GB" sz="1400" b="0" i="0" dirty="0">
                <a:solidFill>
                  <a:srgbClr val="222222"/>
                </a:solidFill>
                <a:effectLst/>
              </a:rPr>
              <a:t>Long, Zhi, et al. "Spatially explicit carbon emissions at the county scale." </a:t>
            </a:r>
            <a:r>
              <a:rPr lang="en-GB" sz="1400" b="0" i="1" dirty="0">
                <a:solidFill>
                  <a:srgbClr val="222222"/>
                </a:solidFill>
                <a:effectLst/>
              </a:rPr>
              <a:t>Resources, Conservation and Recycling</a:t>
            </a:r>
            <a:r>
              <a:rPr lang="en-GB" sz="1400" b="0" i="0" dirty="0">
                <a:solidFill>
                  <a:srgbClr val="222222"/>
                </a:solidFill>
                <a:effectLst/>
              </a:rPr>
              <a:t> 173 (2021): 105706.</a:t>
            </a:r>
            <a:endParaRPr lang="en-GB" sz="1400" dirty="0">
              <a:solidFill>
                <a:srgbClr val="222222"/>
              </a:solidFill>
            </a:endParaRPr>
          </a:p>
          <a:p>
            <a:pPr algn="just">
              <a:buFont typeface="+mj-lt"/>
              <a:buAutoNum type="arabicPeriod"/>
            </a:pPr>
            <a:r>
              <a:rPr lang="en-GB" sz="1400" b="0" i="0" dirty="0" err="1">
                <a:solidFill>
                  <a:srgbClr val="222222"/>
                </a:solidFill>
                <a:effectLst/>
              </a:rPr>
              <a:t>Rito</a:t>
            </a:r>
            <a:r>
              <a:rPr lang="en-GB" sz="1400" b="0" i="0" dirty="0">
                <a:solidFill>
                  <a:srgbClr val="222222"/>
                </a:solidFill>
                <a:effectLst/>
              </a:rPr>
              <a:t>, J. E., and N. S. Lopez. "Transport Emissions </a:t>
            </a:r>
            <a:r>
              <a:rPr lang="en-GB" sz="1400" b="0" i="0" dirty="0" err="1">
                <a:solidFill>
                  <a:srgbClr val="222222"/>
                </a:solidFill>
                <a:effectLst/>
              </a:rPr>
              <a:t>Modeling</a:t>
            </a:r>
            <a:r>
              <a:rPr lang="en-GB" sz="1400" b="0" i="0" dirty="0">
                <a:solidFill>
                  <a:srgbClr val="222222"/>
                </a:solidFill>
                <a:effectLst/>
              </a:rPr>
              <a:t> using Google Maps: An alternative approach for vehicle flow analysis." </a:t>
            </a:r>
            <a:r>
              <a:rPr lang="en-GB" sz="1400" b="0" i="1" dirty="0">
                <a:solidFill>
                  <a:srgbClr val="222222"/>
                </a:solidFill>
                <a:effectLst/>
              </a:rPr>
              <a:t>IOP Conference Series: Materials Science and Engineering</a:t>
            </a:r>
            <a:r>
              <a:rPr lang="en-GB" sz="1400" b="0" i="0" dirty="0">
                <a:solidFill>
                  <a:srgbClr val="222222"/>
                </a:solidFill>
                <a:effectLst/>
              </a:rPr>
              <a:t>. Vol. 1109. No. 1. IOP Publishing, 2021.</a:t>
            </a:r>
          </a:p>
          <a:p>
            <a:pPr algn="just">
              <a:buFont typeface="+mj-lt"/>
              <a:buAutoNum type="arabicPeriod"/>
            </a:pPr>
            <a:r>
              <a:rPr lang="en-GB" sz="1400" b="0" i="0" dirty="0" err="1">
                <a:solidFill>
                  <a:srgbClr val="222222"/>
                </a:solidFill>
                <a:effectLst/>
              </a:rPr>
              <a:t>Rito</a:t>
            </a:r>
            <a:r>
              <a:rPr lang="en-GB" sz="1400" b="0" i="0" dirty="0">
                <a:solidFill>
                  <a:srgbClr val="222222"/>
                </a:solidFill>
                <a:effectLst/>
              </a:rPr>
              <a:t>, Joshua Ezekiel, Neil Stephen Lopez, and Jose Bienvenido Manuel </a:t>
            </a:r>
            <a:r>
              <a:rPr lang="en-GB" sz="1400" b="0" i="0" dirty="0" err="1">
                <a:solidFill>
                  <a:srgbClr val="222222"/>
                </a:solidFill>
                <a:effectLst/>
              </a:rPr>
              <a:t>Biona</a:t>
            </a:r>
            <a:r>
              <a:rPr lang="en-GB" sz="1400" b="0" i="0" dirty="0">
                <a:solidFill>
                  <a:srgbClr val="222222"/>
                </a:solidFill>
                <a:effectLst/>
              </a:rPr>
              <a:t>. "</a:t>
            </a:r>
            <a:r>
              <a:rPr lang="en-GB" sz="1400" b="0" i="0" dirty="0" err="1">
                <a:solidFill>
                  <a:srgbClr val="222222"/>
                </a:solidFill>
                <a:effectLst/>
              </a:rPr>
              <a:t>Modeling</a:t>
            </a:r>
            <a:r>
              <a:rPr lang="en-GB" sz="1400" b="0" i="0" dirty="0">
                <a:solidFill>
                  <a:srgbClr val="222222"/>
                </a:solidFill>
                <a:effectLst/>
              </a:rPr>
              <a:t> traffic flow, energy use, and emissions using google maps and google street view: The case of Edsa, Philippines." </a:t>
            </a:r>
            <a:r>
              <a:rPr lang="en-GB" sz="1400" b="0" i="1" dirty="0">
                <a:solidFill>
                  <a:srgbClr val="222222"/>
                </a:solidFill>
                <a:effectLst/>
              </a:rPr>
              <a:t>Sustainability</a:t>
            </a:r>
            <a:r>
              <a:rPr lang="en-GB" sz="1400" b="0" i="0" dirty="0">
                <a:solidFill>
                  <a:srgbClr val="222222"/>
                </a:solidFill>
                <a:effectLst/>
              </a:rPr>
              <a:t> 13.12 (2021): 6682.</a:t>
            </a:r>
            <a:endParaRPr lang="en-GB" sz="1400" dirty="0">
              <a:solidFill>
                <a:srgbClr val="222222"/>
              </a:solidFill>
            </a:endParaRPr>
          </a:p>
          <a:p>
            <a:pPr algn="just">
              <a:buFont typeface="+mj-lt"/>
              <a:buAutoNum type="arabicPeriod"/>
            </a:pPr>
            <a:r>
              <a:rPr lang="en-GB" sz="1400" b="0" i="0" dirty="0">
                <a:solidFill>
                  <a:srgbClr val="222222"/>
                </a:solidFill>
                <a:effectLst/>
              </a:rPr>
              <a:t>Zhang, </a:t>
            </a:r>
            <a:r>
              <a:rPr lang="en-GB" sz="1400" b="0" i="0" dirty="0" err="1">
                <a:solidFill>
                  <a:srgbClr val="222222"/>
                </a:solidFill>
                <a:effectLst/>
              </a:rPr>
              <a:t>Jinlei</a:t>
            </a:r>
            <a:r>
              <a:rPr lang="en-GB" sz="1400" b="0" i="0" dirty="0">
                <a:solidFill>
                  <a:srgbClr val="222222"/>
                </a:solidFill>
                <a:effectLst/>
              </a:rPr>
              <a:t>, et al. "Spatiotemporal patterns of carbon emissions and taxi travel using GPS data in Beijing." </a:t>
            </a:r>
            <a:r>
              <a:rPr lang="en-GB" sz="1400" b="0" i="1" dirty="0">
                <a:solidFill>
                  <a:srgbClr val="222222"/>
                </a:solidFill>
                <a:effectLst/>
              </a:rPr>
              <a:t>Energies</a:t>
            </a:r>
            <a:r>
              <a:rPr lang="en-GB" sz="1400" b="0" i="0" dirty="0">
                <a:solidFill>
                  <a:srgbClr val="222222"/>
                </a:solidFill>
                <a:effectLst/>
              </a:rPr>
              <a:t> 11.3 (2018): 500.</a:t>
            </a:r>
          </a:p>
          <a:p>
            <a:pPr algn="just">
              <a:buFont typeface="+mj-lt"/>
              <a:buAutoNum type="arabicPeriod"/>
            </a:pPr>
            <a:r>
              <a:rPr lang="en-GB" sz="1400" b="0" i="0" dirty="0">
                <a:solidFill>
                  <a:srgbClr val="222222"/>
                </a:solidFill>
                <a:effectLst/>
              </a:rPr>
              <a:t>Wyatt, David W., Hu Li, and James E. Tate. "The impact of road grade on carbon dioxide (CO2) emission of a passenger vehicle in real-world driving." </a:t>
            </a:r>
            <a:r>
              <a:rPr lang="en-GB" sz="1400" b="0" i="1" dirty="0">
                <a:solidFill>
                  <a:srgbClr val="222222"/>
                </a:solidFill>
                <a:effectLst/>
              </a:rPr>
              <a:t>Transportation Research Part D: Transport and Environment</a:t>
            </a:r>
            <a:r>
              <a:rPr lang="en-GB" sz="1400" b="0" i="0" dirty="0">
                <a:solidFill>
                  <a:srgbClr val="222222"/>
                </a:solidFill>
                <a:effectLst/>
              </a:rPr>
              <a:t> 32 (2014): 160-170.</a:t>
            </a:r>
            <a:endParaRPr lang="en-GB" sz="1400" dirty="0">
              <a:solidFill>
                <a:srgbClr val="222222"/>
              </a:solidFill>
            </a:endParaRPr>
          </a:p>
        </p:txBody>
      </p:sp>
      <p:sp>
        <p:nvSpPr>
          <p:cNvPr id="4" name="Slide Number Placeholder 3">
            <a:extLst>
              <a:ext uri="{FF2B5EF4-FFF2-40B4-BE49-F238E27FC236}">
                <a16:creationId xmlns:a16="http://schemas.microsoft.com/office/drawing/2014/main" id="{CC6D9420-B4E7-46B1-B5C1-A65397F99EDA}"/>
              </a:ext>
            </a:extLst>
          </p:cNvPr>
          <p:cNvSpPr>
            <a:spLocks noGrp="1"/>
          </p:cNvSpPr>
          <p:nvPr>
            <p:ph type="sldNum" sz="quarter" idx="12"/>
          </p:nvPr>
        </p:nvSpPr>
        <p:spPr/>
        <p:txBody>
          <a:bodyPr/>
          <a:lstStyle/>
          <a:p>
            <a:fld id="{51845F5A-061D-4825-9AE9-D7794091C6CF}" type="slidenum">
              <a:rPr lang="en-US" smtClean="0"/>
              <a:t>18</a:t>
            </a:fld>
            <a:endParaRPr lang="en-US"/>
          </a:p>
        </p:txBody>
      </p:sp>
    </p:spTree>
    <p:extLst>
      <p:ext uri="{BB962C8B-B14F-4D97-AF65-F5344CB8AC3E}">
        <p14:creationId xmlns:p14="http://schemas.microsoft.com/office/powerpoint/2010/main" val="1808554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AB908-E88C-C5ED-99BE-95B1559A22AC}"/>
              </a:ext>
            </a:extLst>
          </p:cNvPr>
          <p:cNvSpPr>
            <a:spLocks noGrp="1"/>
          </p:cNvSpPr>
          <p:nvPr>
            <p:ph type="title"/>
          </p:nvPr>
        </p:nvSpPr>
        <p:spPr>
          <a:xfrm>
            <a:off x="839788" y="1903446"/>
            <a:ext cx="3886200" cy="1690146"/>
          </a:xfrm>
        </p:spPr>
        <p:txBody>
          <a:bodyPr>
            <a:normAutofit/>
          </a:bodyPr>
          <a:lstStyle/>
          <a:p>
            <a:r>
              <a:rPr lang="en-IN" sz="4600" dirty="0"/>
              <a:t>Synopsis</a:t>
            </a:r>
          </a:p>
        </p:txBody>
      </p:sp>
      <p:sp>
        <p:nvSpPr>
          <p:cNvPr id="6" name="Rectangle 1">
            <a:extLst>
              <a:ext uri="{FF2B5EF4-FFF2-40B4-BE49-F238E27FC236}">
                <a16:creationId xmlns:a16="http://schemas.microsoft.com/office/drawing/2014/main" id="{1283BA8A-9BBE-9067-3C23-530AA052B05B}"/>
              </a:ext>
            </a:extLst>
          </p:cNvPr>
          <p:cNvSpPr>
            <a:spLocks noGrp="1" noChangeArrowheads="1"/>
          </p:cNvSpPr>
          <p:nvPr>
            <p:ph idx="1"/>
          </p:nvPr>
        </p:nvSpPr>
        <p:spPr bwMode="auto">
          <a:xfrm>
            <a:off x="5915608" y="855472"/>
            <a:ext cx="6165109" cy="449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600" b="0" i="0" u="none" strike="noStrike" cap="none" normalizeH="0" baseline="0" dirty="0">
                <a:ln>
                  <a:noFill/>
                </a:ln>
                <a:solidFill>
                  <a:schemeClr val="tx1"/>
                </a:solidFill>
                <a:effectLst/>
              </a:rPr>
              <a:t>Google Timeline data</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600" b="0" i="0" u="none" strike="noStrike" cap="none" normalizeH="0" baseline="0" dirty="0">
                <a:ln>
                  <a:noFill/>
                </a:ln>
                <a:solidFill>
                  <a:schemeClr val="tx1"/>
                </a:solidFill>
                <a:effectLst/>
              </a:rPr>
              <a:t>Personalized carbon footprint</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600" b="0" i="0" u="none" strike="noStrike" cap="none" normalizeH="0" baseline="0" dirty="0">
                <a:ln>
                  <a:noFill/>
                </a:ln>
                <a:solidFill>
                  <a:schemeClr val="tx1"/>
                </a:solidFill>
                <a:effectLst/>
              </a:rPr>
              <a:t>Identify emission trends.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en-US" altLang="en-US" sz="2600" dirty="0"/>
              <a:t>H</a:t>
            </a:r>
            <a:r>
              <a:rPr kumimoji="0" lang="en-US" altLang="en-US" sz="2600" b="0" i="0" u="none" strike="noStrike" cap="none" normalizeH="0" baseline="0" dirty="0">
                <a:ln>
                  <a:noFill/>
                </a:ln>
                <a:solidFill>
                  <a:schemeClr val="tx1"/>
                </a:solidFill>
                <a:effectLst/>
              </a:rPr>
              <a:t>eatmaps, comparative charts.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600" b="0" i="0" u="none" strike="noStrike" cap="none" normalizeH="0" baseline="0" dirty="0">
                <a:ln>
                  <a:noFill/>
                </a:ln>
                <a:solidFill>
                  <a:schemeClr val="tx1"/>
                </a:solidFill>
                <a:effectLst/>
              </a:rPr>
              <a:t>Promote sustainable transport choices and climate action. </a:t>
            </a:r>
          </a:p>
        </p:txBody>
      </p:sp>
      <p:sp>
        <p:nvSpPr>
          <p:cNvPr id="3" name="Slide Number Placeholder 2">
            <a:extLst>
              <a:ext uri="{FF2B5EF4-FFF2-40B4-BE49-F238E27FC236}">
                <a16:creationId xmlns:a16="http://schemas.microsoft.com/office/drawing/2014/main" id="{8208924B-F4C8-E344-2344-0DC3E207AB74}"/>
              </a:ext>
            </a:extLst>
          </p:cNvPr>
          <p:cNvSpPr>
            <a:spLocks noGrp="1"/>
          </p:cNvSpPr>
          <p:nvPr>
            <p:ph type="sldNum" sz="quarter" idx="12"/>
          </p:nvPr>
        </p:nvSpPr>
        <p:spPr/>
        <p:txBody>
          <a:bodyPr/>
          <a:lstStyle/>
          <a:p>
            <a:fld id="{51845F5A-061D-4825-9AE9-D7794091C6CF}" type="slidenum">
              <a:rPr lang="en-US" smtClean="0"/>
              <a:t>19</a:t>
            </a:fld>
            <a:endParaRPr lang="en-US"/>
          </a:p>
        </p:txBody>
      </p:sp>
    </p:spTree>
    <p:extLst>
      <p:ext uri="{BB962C8B-B14F-4D97-AF65-F5344CB8AC3E}">
        <p14:creationId xmlns:p14="http://schemas.microsoft.com/office/powerpoint/2010/main" val="415472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fade">
                                      <p:cBhvr>
                                        <p:cTn id="17" dur="500"/>
                                        <p:tgtEl>
                                          <p:spTgt spid="6">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7" end="7"/>
                                            </p:txEl>
                                          </p:spTgt>
                                        </p:tgtEl>
                                        <p:attrNameLst>
                                          <p:attrName>style.visibility</p:attrName>
                                        </p:attrNameLst>
                                      </p:cBhvr>
                                      <p:to>
                                        <p:strVal val="visible"/>
                                      </p:to>
                                    </p:set>
                                    <p:animEffect transition="in" filter="fade">
                                      <p:cBhvr>
                                        <p:cTn id="22" dur="500"/>
                                        <p:tgtEl>
                                          <p:spTgt spid="6">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animEffect transition="in" filter="fade">
                                      <p:cBhvr>
                                        <p:cTn id="27"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1DF054-DC52-AF05-2D0C-C1DE56053631}"/>
              </a:ext>
            </a:extLst>
          </p:cNvPr>
          <p:cNvSpPr>
            <a:spLocks noGrp="1"/>
          </p:cNvSpPr>
          <p:nvPr>
            <p:ph idx="1"/>
          </p:nvPr>
        </p:nvSpPr>
        <p:spPr>
          <a:xfrm>
            <a:off x="1148172" y="2273586"/>
            <a:ext cx="9895656" cy="2310828"/>
          </a:xfrm>
        </p:spPr>
        <p:txBody>
          <a:bodyPr>
            <a:noAutofit/>
          </a:bodyPr>
          <a:lstStyle/>
          <a:p>
            <a:pPr marL="0" indent="0" algn="just">
              <a:lnSpc>
                <a:spcPct val="160000"/>
              </a:lnSpc>
              <a:buNone/>
            </a:pPr>
            <a:r>
              <a:rPr lang="en-GB" sz="2600" dirty="0"/>
              <a:t>Tracking Personal Transport Emissions: Leveraging Google Timeline Data for Carbon Footprint Visualization and </a:t>
            </a:r>
            <a:r>
              <a:rPr lang="en-GB" sz="2600" dirty="0" err="1"/>
              <a:t>Behavioral</a:t>
            </a:r>
            <a:r>
              <a:rPr lang="en-GB" sz="2600" dirty="0"/>
              <a:t> Insights</a:t>
            </a:r>
            <a:endParaRPr lang="en-IN" sz="2600" dirty="0"/>
          </a:p>
        </p:txBody>
      </p:sp>
      <p:sp>
        <p:nvSpPr>
          <p:cNvPr id="2" name="Slide Number Placeholder 1">
            <a:extLst>
              <a:ext uri="{FF2B5EF4-FFF2-40B4-BE49-F238E27FC236}">
                <a16:creationId xmlns:a16="http://schemas.microsoft.com/office/drawing/2014/main" id="{20EC1FFE-31AE-EA6D-3AB4-8CD9864F147B}"/>
              </a:ext>
            </a:extLst>
          </p:cNvPr>
          <p:cNvSpPr>
            <a:spLocks noGrp="1"/>
          </p:cNvSpPr>
          <p:nvPr>
            <p:ph type="sldNum" sz="quarter" idx="12"/>
          </p:nvPr>
        </p:nvSpPr>
        <p:spPr/>
        <p:txBody>
          <a:bodyPr/>
          <a:lstStyle/>
          <a:p>
            <a:fld id="{51845F5A-061D-4825-9AE9-D7794091C6CF}" type="slidenum">
              <a:rPr lang="en-US" smtClean="0"/>
              <a:t>2</a:t>
            </a:fld>
            <a:endParaRPr lang="en-US"/>
          </a:p>
        </p:txBody>
      </p:sp>
    </p:spTree>
    <p:extLst>
      <p:ext uri="{BB962C8B-B14F-4D97-AF65-F5344CB8AC3E}">
        <p14:creationId xmlns:p14="http://schemas.microsoft.com/office/powerpoint/2010/main" val="111822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58149-6EA3-FEE4-A13C-4CF58799A45D}"/>
              </a:ext>
            </a:extLst>
          </p:cNvPr>
          <p:cNvSpPr>
            <a:spLocks noGrp="1"/>
          </p:cNvSpPr>
          <p:nvPr>
            <p:ph type="title"/>
          </p:nvPr>
        </p:nvSpPr>
        <p:spPr>
          <a:xfrm>
            <a:off x="520147" y="382163"/>
            <a:ext cx="10515600" cy="1325563"/>
          </a:xfrm>
        </p:spPr>
        <p:txBody>
          <a:bodyPr/>
          <a:lstStyle/>
          <a:p>
            <a:r>
              <a:rPr lang="en-GB" b="1" dirty="0"/>
              <a:t>Introduction:</a:t>
            </a:r>
            <a:br>
              <a:rPr lang="en-GB" dirty="0"/>
            </a:br>
            <a:endParaRPr lang="en-GB" dirty="0"/>
          </a:p>
        </p:txBody>
      </p:sp>
      <p:sp>
        <p:nvSpPr>
          <p:cNvPr id="3" name="Content Placeholder 2">
            <a:extLst>
              <a:ext uri="{FF2B5EF4-FFF2-40B4-BE49-F238E27FC236}">
                <a16:creationId xmlns:a16="http://schemas.microsoft.com/office/drawing/2014/main" id="{C6CC9853-ACC1-8D10-64F2-FFD2419E3B59}"/>
              </a:ext>
            </a:extLst>
          </p:cNvPr>
          <p:cNvSpPr>
            <a:spLocks noGrp="1"/>
          </p:cNvSpPr>
          <p:nvPr>
            <p:ph idx="1"/>
          </p:nvPr>
        </p:nvSpPr>
        <p:spPr>
          <a:xfrm>
            <a:off x="643793" y="2067575"/>
            <a:ext cx="10904414" cy="3307313"/>
          </a:xfrm>
        </p:spPr>
        <p:txBody>
          <a:bodyPr>
            <a:noAutofit/>
          </a:bodyPr>
          <a:lstStyle/>
          <a:p>
            <a:pPr algn="just">
              <a:buFont typeface="+mj-lt"/>
              <a:buAutoNum type="arabicPeriod"/>
            </a:pPr>
            <a:endParaRPr lang="en-GB" sz="2000" dirty="0"/>
          </a:p>
          <a:p>
            <a:pPr algn="just">
              <a:buFont typeface="+mj-lt"/>
              <a:buAutoNum type="arabicPeriod"/>
            </a:pPr>
            <a:r>
              <a:rPr lang="en-GB" sz="2000" dirty="0"/>
              <a:t>Personal transportation is a major contributor to global CO2 emissions</a:t>
            </a:r>
          </a:p>
          <a:p>
            <a:pPr algn="just">
              <a:buFont typeface="+mj-lt"/>
              <a:buAutoNum type="arabicPeriod"/>
            </a:pPr>
            <a:endParaRPr lang="en-GB" sz="2000" dirty="0"/>
          </a:p>
          <a:p>
            <a:pPr algn="just">
              <a:buFont typeface="+mj-lt"/>
              <a:buAutoNum type="arabicPeriod"/>
            </a:pPr>
            <a:r>
              <a:rPr lang="en-GB" sz="2000" dirty="0"/>
              <a:t>Google Timeline data to </a:t>
            </a:r>
            <a:r>
              <a:rPr lang="en-GB" sz="2000" dirty="0" err="1"/>
              <a:t>analyze</a:t>
            </a:r>
            <a:r>
              <a:rPr lang="en-GB" sz="2000" dirty="0"/>
              <a:t> and visualize personal transport emissions</a:t>
            </a:r>
          </a:p>
          <a:p>
            <a:pPr algn="just">
              <a:buFont typeface="+mj-lt"/>
              <a:buAutoNum type="arabicPeriod"/>
            </a:pPr>
            <a:endParaRPr lang="en-GB" sz="2000" dirty="0"/>
          </a:p>
          <a:p>
            <a:pPr algn="just">
              <a:buFont typeface="+mj-lt"/>
              <a:buAutoNum type="arabicPeriod"/>
            </a:pPr>
            <a:r>
              <a:rPr lang="en-GB" sz="2000" dirty="0"/>
              <a:t>By comparing personal emissions with country averages and </a:t>
            </a:r>
            <a:r>
              <a:rPr lang="en-GB" sz="2000" dirty="0" err="1"/>
              <a:t>analyzing</a:t>
            </a:r>
            <a:r>
              <a:rPr lang="en-GB" sz="2000" dirty="0"/>
              <a:t> trends by transport mode</a:t>
            </a:r>
          </a:p>
        </p:txBody>
      </p:sp>
      <p:sp>
        <p:nvSpPr>
          <p:cNvPr id="4" name="Slide Number Placeholder 3">
            <a:extLst>
              <a:ext uri="{FF2B5EF4-FFF2-40B4-BE49-F238E27FC236}">
                <a16:creationId xmlns:a16="http://schemas.microsoft.com/office/drawing/2014/main" id="{9A3591E1-C72E-50DB-26CC-34C059967B14}"/>
              </a:ext>
            </a:extLst>
          </p:cNvPr>
          <p:cNvSpPr>
            <a:spLocks noGrp="1"/>
          </p:cNvSpPr>
          <p:nvPr>
            <p:ph type="sldNum" sz="quarter" idx="12"/>
          </p:nvPr>
        </p:nvSpPr>
        <p:spPr/>
        <p:txBody>
          <a:bodyPr/>
          <a:lstStyle/>
          <a:p>
            <a:fld id="{51845F5A-061D-4825-9AE9-D7794091C6CF}" type="slidenum">
              <a:rPr lang="en-US" smtClean="0"/>
              <a:t>3</a:t>
            </a:fld>
            <a:endParaRPr lang="en-US"/>
          </a:p>
        </p:txBody>
      </p:sp>
    </p:spTree>
    <p:extLst>
      <p:ext uri="{BB962C8B-B14F-4D97-AF65-F5344CB8AC3E}">
        <p14:creationId xmlns:p14="http://schemas.microsoft.com/office/powerpoint/2010/main" val="317337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6" name="Rectangle 2065">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4245BA-02A3-7113-6953-FDC7026AB1D9}"/>
              </a:ext>
            </a:extLst>
          </p:cNvPr>
          <p:cNvSpPr>
            <a:spLocks noGrp="1"/>
          </p:cNvSpPr>
          <p:nvPr>
            <p:ph type="title"/>
          </p:nvPr>
        </p:nvSpPr>
        <p:spPr>
          <a:xfrm>
            <a:off x="6931365" y="2105025"/>
            <a:ext cx="4840010" cy="2324100"/>
          </a:xfrm>
        </p:spPr>
        <p:txBody>
          <a:bodyPr>
            <a:normAutofit/>
          </a:bodyPr>
          <a:lstStyle/>
          <a:p>
            <a:r>
              <a:rPr lang="en-IN" sz="3500" dirty="0"/>
              <a:t>Comparing Carbon Footprint of Transportation Options</a:t>
            </a:r>
          </a:p>
        </p:txBody>
      </p:sp>
      <p:pic>
        <p:nvPicPr>
          <p:cNvPr id="5" name="Picture 4" descr="A graph of transportation with different types of vehicles&#10;&#10;Description automatically generated">
            <a:extLst>
              <a:ext uri="{FF2B5EF4-FFF2-40B4-BE49-F238E27FC236}">
                <a16:creationId xmlns:a16="http://schemas.microsoft.com/office/drawing/2014/main" id="{6945D951-241C-78F1-3AFE-FDD788E817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96" y="365125"/>
            <a:ext cx="6363792" cy="6255448"/>
          </a:xfrm>
          <a:prstGeom prst="rect">
            <a:avLst/>
          </a:prstGeom>
        </p:spPr>
      </p:pic>
    </p:spTree>
    <p:extLst>
      <p:ext uri="{BB962C8B-B14F-4D97-AF65-F5344CB8AC3E}">
        <p14:creationId xmlns:p14="http://schemas.microsoft.com/office/powerpoint/2010/main" val="245327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29312-F2B5-650B-4F48-0DC815AE68C2}"/>
              </a:ext>
            </a:extLst>
          </p:cNvPr>
          <p:cNvSpPr>
            <a:spLocks noGrp="1"/>
          </p:cNvSpPr>
          <p:nvPr>
            <p:ph type="title"/>
          </p:nvPr>
        </p:nvSpPr>
        <p:spPr>
          <a:xfrm>
            <a:off x="355442" y="302651"/>
            <a:ext cx="10515600" cy="1325563"/>
          </a:xfrm>
        </p:spPr>
        <p:txBody>
          <a:bodyPr/>
          <a:lstStyle/>
          <a:p>
            <a:r>
              <a:rPr lang="en-IN" dirty="0"/>
              <a:t>Research Questions</a:t>
            </a:r>
          </a:p>
        </p:txBody>
      </p:sp>
      <p:sp>
        <p:nvSpPr>
          <p:cNvPr id="3" name="Content Placeholder 2">
            <a:extLst>
              <a:ext uri="{FF2B5EF4-FFF2-40B4-BE49-F238E27FC236}">
                <a16:creationId xmlns:a16="http://schemas.microsoft.com/office/drawing/2014/main" id="{AFCA4630-90F8-BB0C-2FA3-75E05904BA50}"/>
              </a:ext>
            </a:extLst>
          </p:cNvPr>
          <p:cNvSpPr>
            <a:spLocks noGrp="1"/>
          </p:cNvSpPr>
          <p:nvPr>
            <p:ph idx="1"/>
          </p:nvPr>
        </p:nvSpPr>
        <p:spPr>
          <a:xfrm>
            <a:off x="4217890" y="2668297"/>
            <a:ext cx="7474669" cy="2360903"/>
          </a:xfrm>
        </p:spPr>
        <p:txBody>
          <a:bodyPr/>
          <a:lstStyle/>
          <a:p>
            <a:pPr marL="0" indent="0" algn="just">
              <a:buNone/>
            </a:pPr>
            <a:r>
              <a:rPr lang="en-US" dirty="0"/>
              <a:t>How accurately can personal carbon emissions be estimated using geolocation data from Google Timeline, compared to manual records and established emission models?</a:t>
            </a:r>
            <a:endParaRPr lang="en-IN" dirty="0"/>
          </a:p>
        </p:txBody>
      </p:sp>
      <p:pic>
        <p:nvPicPr>
          <p:cNvPr id="5" name="Picture 4" descr="A cartoon character with a question mark&#10;&#10;Description automatically generated">
            <a:extLst>
              <a:ext uri="{FF2B5EF4-FFF2-40B4-BE49-F238E27FC236}">
                <a16:creationId xmlns:a16="http://schemas.microsoft.com/office/drawing/2014/main" id="{EC9097DD-E73E-648B-8BE1-40CFFFF5676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55442" y="2208179"/>
            <a:ext cx="3881335" cy="3881335"/>
          </a:xfrm>
          <a:prstGeom prst="rect">
            <a:avLst/>
          </a:prstGeom>
        </p:spPr>
      </p:pic>
      <p:sp>
        <p:nvSpPr>
          <p:cNvPr id="4" name="Slide Number Placeholder 3">
            <a:extLst>
              <a:ext uri="{FF2B5EF4-FFF2-40B4-BE49-F238E27FC236}">
                <a16:creationId xmlns:a16="http://schemas.microsoft.com/office/drawing/2014/main" id="{00CD44DD-56CA-083A-5E39-AA6145086056}"/>
              </a:ext>
            </a:extLst>
          </p:cNvPr>
          <p:cNvSpPr>
            <a:spLocks noGrp="1"/>
          </p:cNvSpPr>
          <p:nvPr>
            <p:ph type="sldNum" sz="quarter" idx="12"/>
          </p:nvPr>
        </p:nvSpPr>
        <p:spPr/>
        <p:txBody>
          <a:bodyPr/>
          <a:lstStyle/>
          <a:p>
            <a:fld id="{51845F5A-061D-4825-9AE9-D7794091C6CF}" type="slidenum">
              <a:rPr lang="en-US" smtClean="0"/>
              <a:t>5</a:t>
            </a:fld>
            <a:endParaRPr lang="en-US"/>
          </a:p>
        </p:txBody>
      </p:sp>
    </p:spTree>
    <p:extLst>
      <p:ext uri="{BB962C8B-B14F-4D97-AF65-F5344CB8AC3E}">
        <p14:creationId xmlns:p14="http://schemas.microsoft.com/office/powerpoint/2010/main" val="6379218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7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B8477-D53C-241B-0785-4E678D657A2C}"/>
              </a:ext>
            </a:extLst>
          </p:cNvPr>
          <p:cNvSpPr>
            <a:spLocks noGrp="1"/>
          </p:cNvSpPr>
          <p:nvPr>
            <p:ph type="title"/>
          </p:nvPr>
        </p:nvSpPr>
        <p:spPr>
          <a:xfrm>
            <a:off x="90872" y="311253"/>
            <a:ext cx="3079711" cy="1325563"/>
          </a:xfrm>
        </p:spPr>
        <p:txBody>
          <a:bodyPr/>
          <a:lstStyle/>
          <a:p>
            <a:r>
              <a:rPr lang="en-GB" dirty="0"/>
              <a:t>Objectives </a:t>
            </a:r>
          </a:p>
        </p:txBody>
      </p:sp>
      <p:sp>
        <p:nvSpPr>
          <p:cNvPr id="3" name="Content Placeholder 2">
            <a:extLst>
              <a:ext uri="{FF2B5EF4-FFF2-40B4-BE49-F238E27FC236}">
                <a16:creationId xmlns:a16="http://schemas.microsoft.com/office/drawing/2014/main" id="{AE5F1984-3597-B7ED-B0C6-DAF52E4C0D92}"/>
              </a:ext>
            </a:extLst>
          </p:cNvPr>
          <p:cNvSpPr>
            <a:spLocks noGrp="1"/>
          </p:cNvSpPr>
          <p:nvPr>
            <p:ph idx="1"/>
          </p:nvPr>
        </p:nvSpPr>
        <p:spPr>
          <a:xfrm>
            <a:off x="147551" y="2031357"/>
            <a:ext cx="7787546" cy="4447495"/>
          </a:xfrm>
        </p:spPr>
        <p:txBody>
          <a:bodyPr>
            <a:noAutofit/>
          </a:bodyPr>
          <a:lstStyle/>
          <a:p>
            <a:pPr algn="just">
              <a:buFont typeface="+mj-lt"/>
              <a:buAutoNum type="arabicPeriod"/>
            </a:pPr>
            <a:r>
              <a:rPr lang="en-GB" sz="2000" dirty="0"/>
              <a:t>Analyze personal transport emissions using Google Timeline data and quantify individual carbon footprints.</a:t>
            </a:r>
          </a:p>
          <a:p>
            <a:pPr algn="just">
              <a:buFont typeface="+mj-lt"/>
              <a:buAutoNum type="arabicPeriod"/>
            </a:pPr>
            <a:endParaRPr lang="en-GB" sz="2000" dirty="0"/>
          </a:p>
          <a:p>
            <a:pPr algn="just">
              <a:buFont typeface="+mj-lt"/>
              <a:buAutoNum type="arabicPeriod"/>
            </a:pPr>
            <a:r>
              <a:rPr lang="en-GB" sz="2000" dirty="0"/>
              <a:t>Identify patterns and trends in emissions based on transport modes, frequency, and distance travelled.</a:t>
            </a:r>
          </a:p>
          <a:p>
            <a:pPr algn="just">
              <a:buFont typeface="+mj-lt"/>
              <a:buAutoNum type="arabicPeriod"/>
            </a:pPr>
            <a:endParaRPr lang="en-GB" sz="2000" dirty="0"/>
          </a:p>
          <a:p>
            <a:pPr algn="just">
              <a:buFont typeface="+mj-lt"/>
              <a:buAutoNum type="arabicPeriod"/>
            </a:pPr>
            <a:r>
              <a:rPr lang="en-GB" sz="2000" dirty="0"/>
              <a:t>Explore correlations between transport choices</a:t>
            </a:r>
          </a:p>
          <a:p>
            <a:pPr algn="just">
              <a:buFont typeface="+mj-lt"/>
              <a:buAutoNum type="arabicPeriod"/>
            </a:pPr>
            <a:endParaRPr lang="en-GB" sz="2000" dirty="0"/>
          </a:p>
          <a:p>
            <a:pPr algn="just">
              <a:buFont typeface="+mj-lt"/>
              <a:buAutoNum type="arabicPeriod"/>
            </a:pPr>
            <a:r>
              <a:rPr lang="en-GB" sz="2000" dirty="0"/>
              <a:t>Assess the potential of using geospatial tools like Google Timeline</a:t>
            </a:r>
          </a:p>
        </p:txBody>
      </p:sp>
      <p:pic>
        <p:nvPicPr>
          <p:cNvPr id="2050" name="Picture 2" descr="What are 'Product Goals'?">
            <a:extLst>
              <a:ext uri="{FF2B5EF4-FFF2-40B4-BE49-F238E27FC236}">
                <a16:creationId xmlns:a16="http://schemas.microsoft.com/office/drawing/2014/main" id="{B091838B-3D39-23E8-390C-175056C65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677" y="2138362"/>
            <a:ext cx="3959120" cy="292974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32D8864-EDCC-9378-40F5-C883E0FC1120}"/>
              </a:ext>
            </a:extLst>
          </p:cNvPr>
          <p:cNvSpPr>
            <a:spLocks noGrp="1"/>
          </p:cNvSpPr>
          <p:nvPr>
            <p:ph type="sldNum" sz="quarter" idx="12"/>
          </p:nvPr>
        </p:nvSpPr>
        <p:spPr/>
        <p:txBody>
          <a:bodyPr/>
          <a:lstStyle/>
          <a:p>
            <a:fld id="{51845F5A-061D-4825-9AE9-D7794091C6CF}" type="slidenum">
              <a:rPr lang="en-US" smtClean="0"/>
              <a:t>6</a:t>
            </a:fld>
            <a:endParaRPr lang="en-US"/>
          </a:p>
        </p:txBody>
      </p:sp>
    </p:spTree>
    <p:extLst>
      <p:ext uri="{BB962C8B-B14F-4D97-AF65-F5344CB8AC3E}">
        <p14:creationId xmlns:p14="http://schemas.microsoft.com/office/powerpoint/2010/main" val="157667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A9336-98AA-70D7-4639-46121A10D30D}"/>
              </a:ext>
            </a:extLst>
          </p:cNvPr>
          <p:cNvSpPr>
            <a:spLocks noGrp="1"/>
          </p:cNvSpPr>
          <p:nvPr>
            <p:ph type="title"/>
          </p:nvPr>
        </p:nvSpPr>
        <p:spPr>
          <a:xfrm>
            <a:off x="0" y="41394"/>
            <a:ext cx="10515600" cy="1325563"/>
          </a:xfrm>
        </p:spPr>
        <p:txBody>
          <a:bodyPr/>
          <a:lstStyle/>
          <a:p>
            <a:r>
              <a:rPr lang="en-GB" dirty="0"/>
              <a:t>Literature Review </a:t>
            </a:r>
          </a:p>
        </p:txBody>
      </p:sp>
      <p:sp>
        <p:nvSpPr>
          <p:cNvPr id="3" name="Content Placeholder 2">
            <a:extLst>
              <a:ext uri="{FF2B5EF4-FFF2-40B4-BE49-F238E27FC236}">
                <a16:creationId xmlns:a16="http://schemas.microsoft.com/office/drawing/2014/main" id="{FE878ABD-3AB0-7B2B-A877-009FEAC271C6}"/>
              </a:ext>
            </a:extLst>
          </p:cNvPr>
          <p:cNvSpPr>
            <a:spLocks noGrp="1"/>
          </p:cNvSpPr>
          <p:nvPr>
            <p:ph idx="1"/>
          </p:nvPr>
        </p:nvSpPr>
        <p:spPr>
          <a:xfrm>
            <a:off x="106727" y="1477609"/>
            <a:ext cx="11789804" cy="5193354"/>
          </a:xfrm>
        </p:spPr>
        <p:txBody>
          <a:bodyPr>
            <a:noAutofit/>
          </a:bodyPr>
          <a:lstStyle/>
          <a:p>
            <a:pPr marL="342900" indent="-342900" algn="just">
              <a:buAutoNum type="arabicPeriod"/>
            </a:pPr>
            <a:r>
              <a:rPr lang="en-GB" sz="1800" dirty="0">
                <a:effectLst/>
                <a:ea typeface="Aptos" panose="020B0004020202020204" pitchFamily="34" charset="0"/>
                <a:cs typeface="Times New Roman" panose="02020603050405020304" pitchFamily="18" charset="0"/>
              </a:rPr>
              <a:t>Geolocation tools such as Google Timeline can effectively estimate carbon emissions by tracking individual travel behavior, though accuracy can be influenced by variations in travel modes and data resolution. These tools help identify transport modes contributing the most to emission (1). </a:t>
            </a:r>
          </a:p>
          <a:p>
            <a:pPr marL="342900" indent="-342900" algn="just">
              <a:buAutoNum type="arabicPeriod"/>
            </a:pPr>
            <a:r>
              <a:rPr lang="en-GB" sz="1800" dirty="0">
                <a:effectLst/>
                <a:ea typeface="Aptos" panose="020B0004020202020204" pitchFamily="34" charset="0"/>
                <a:cs typeface="Times New Roman" panose="02020603050405020304" pitchFamily="18" charset="0"/>
              </a:rPr>
              <a:t>Studies highlight substantial differences in emissions across transport modes, with cars contributing significantly more than public transport, cycling, or walking. Replacing car trips with active transport options could drastically reduce emissions (1,2).</a:t>
            </a:r>
          </a:p>
          <a:p>
            <a:pPr marL="342900" indent="-342900" algn="just">
              <a:buAutoNum type="arabicPeriod"/>
            </a:pPr>
            <a:r>
              <a:rPr lang="en-GB" sz="1800" dirty="0">
                <a:effectLst/>
                <a:ea typeface="Aptos" panose="020B0004020202020204" pitchFamily="34" charset="0"/>
                <a:cs typeface="Times New Roman" panose="02020603050405020304" pitchFamily="18" charset="0"/>
              </a:rPr>
              <a:t>Research comparing automated data extraction methods from geolocation tools versus manual surveys suggests that tools like Google Timeline provide reliable estimates for personal transport emissions. However, calibration against established emission models enhances accuracy (3). </a:t>
            </a:r>
            <a:endParaRPr lang="en-GB" sz="1800" dirty="0">
              <a:ea typeface="Aptos" panose="020B0004020202020204" pitchFamily="34" charset="0"/>
              <a:cs typeface="Times New Roman" panose="02020603050405020304" pitchFamily="18" charset="0"/>
            </a:endParaRPr>
          </a:p>
          <a:p>
            <a:pPr marL="342900" indent="-342900" algn="just">
              <a:buAutoNum type="arabicPeriod"/>
            </a:pPr>
            <a:r>
              <a:rPr lang="en-GB" sz="1800" dirty="0">
                <a:effectLst/>
                <a:ea typeface="Aptos" panose="020B0004020202020204" pitchFamily="34" charset="0"/>
                <a:cs typeface="Times New Roman" panose="02020603050405020304" pitchFamily="18" charset="0"/>
              </a:rPr>
              <a:t>Research shows that personal transport emission tracking can increase user awareness of their carbon footprint, prompting behavior change. This awareness, facilitated by visualization tools, encourages users to adopt more sustainable travel options, such as cycling or public transport (4). </a:t>
            </a:r>
          </a:p>
          <a:p>
            <a:pPr marL="342900" indent="-342900" algn="just">
              <a:buAutoNum type="arabicPeriod"/>
            </a:pPr>
            <a:r>
              <a:rPr lang="en-GB" sz="1800" dirty="0">
                <a:effectLst/>
                <a:ea typeface="Aptos" panose="020B0004020202020204" pitchFamily="34" charset="0"/>
                <a:cs typeface="Times New Roman" panose="02020603050405020304" pitchFamily="18" charset="0"/>
              </a:rPr>
              <a:t>Several studies </a:t>
            </a:r>
            <a:r>
              <a:rPr lang="en-GB" sz="1800" dirty="0" err="1">
                <a:effectLst/>
                <a:ea typeface="Aptos" panose="020B0004020202020204" pitchFamily="34" charset="0"/>
                <a:cs typeface="Times New Roman" panose="02020603050405020304" pitchFamily="18" charset="0"/>
              </a:rPr>
              <a:t>analyze</a:t>
            </a:r>
            <a:r>
              <a:rPr lang="en-GB" sz="1800" dirty="0">
                <a:effectLst/>
                <a:ea typeface="Aptos" panose="020B0004020202020204" pitchFamily="34" charset="0"/>
                <a:cs typeface="Times New Roman" panose="02020603050405020304" pitchFamily="18" charset="0"/>
              </a:rPr>
              <a:t> how individual emissions relate to national and global averages. By comparing personal emissions with country-level data, individuals can contextualize their environmental impact, which can reinforce sustainable decision-making (1,5)</a:t>
            </a:r>
            <a:r>
              <a:rPr lang="en-GB" sz="1800" dirty="0">
                <a:effectLst/>
                <a:cs typeface="MS Gothic" panose="020B0609070205080204" pitchFamily="49" charset="-128"/>
              </a:rPr>
              <a:t>.</a:t>
            </a:r>
            <a:r>
              <a:rPr lang="en-GB" sz="1800" dirty="0">
                <a:effectLst/>
                <a:ea typeface="Aptos" panose="020B0004020202020204" pitchFamily="34" charset="0"/>
                <a:cs typeface="Times New Roman" panose="02020603050405020304" pitchFamily="18" charset="0"/>
              </a:rPr>
              <a:t> </a:t>
            </a:r>
          </a:p>
        </p:txBody>
      </p:sp>
      <p:sp>
        <p:nvSpPr>
          <p:cNvPr id="4" name="Slide Number Placeholder 3">
            <a:extLst>
              <a:ext uri="{FF2B5EF4-FFF2-40B4-BE49-F238E27FC236}">
                <a16:creationId xmlns:a16="http://schemas.microsoft.com/office/drawing/2014/main" id="{590C1B96-D13A-BC8C-38C5-3A23AF356CF5}"/>
              </a:ext>
            </a:extLst>
          </p:cNvPr>
          <p:cNvSpPr>
            <a:spLocks noGrp="1"/>
          </p:cNvSpPr>
          <p:nvPr>
            <p:ph type="sldNum" sz="quarter" idx="12"/>
          </p:nvPr>
        </p:nvSpPr>
        <p:spPr/>
        <p:txBody>
          <a:bodyPr/>
          <a:lstStyle/>
          <a:p>
            <a:fld id="{51845F5A-061D-4825-9AE9-D7794091C6CF}" type="slidenum">
              <a:rPr lang="en-US" smtClean="0"/>
              <a:t>7</a:t>
            </a:fld>
            <a:endParaRPr lang="en-US"/>
          </a:p>
        </p:txBody>
      </p:sp>
    </p:spTree>
    <p:extLst>
      <p:ext uri="{BB962C8B-B14F-4D97-AF65-F5344CB8AC3E}">
        <p14:creationId xmlns:p14="http://schemas.microsoft.com/office/powerpoint/2010/main" val="691185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EF74E-6B61-DD77-5A02-E7F89E84A7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749767-E3C8-ECFB-3569-16636F54824F}"/>
              </a:ext>
            </a:extLst>
          </p:cNvPr>
          <p:cNvSpPr>
            <a:spLocks noGrp="1"/>
          </p:cNvSpPr>
          <p:nvPr>
            <p:ph type="title"/>
          </p:nvPr>
        </p:nvSpPr>
        <p:spPr>
          <a:xfrm>
            <a:off x="60107" y="0"/>
            <a:ext cx="10515600" cy="1325563"/>
          </a:xfrm>
        </p:spPr>
        <p:txBody>
          <a:bodyPr/>
          <a:lstStyle/>
          <a:p>
            <a:r>
              <a:rPr lang="en-GB" dirty="0"/>
              <a:t>Literature Review </a:t>
            </a:r>
          </a:p>
        </p:txBody>
      </p:sp>
      <p:sp>
        <p:nvSpPr>
          <p:cNvPr id="3" name="Content Placeholder 2">
            <a:extLst>
              <a:ext uri="{FF2B5EF4-FFF2-40B4-BE49-F238E27FC236}">
                <a16:creationId xmlns:a16="http://schemas.microsoft.com/office/drawing/2014/main" id="{8CDABDA3-60E7-D6C5-D94A-D11C5139DE22}"/>
              </a:ext>
            </a:extLst>
          </p:cNvPr>
          <p:cNvSpPr>
            <a:spLocks noGrp="1"/>
          </p:cNvSpPr>
          <p:nvPr>
            <p:ph idx="1"/>
          </p:nvPr>
        </p:nvSpPr>
        <p:spPr>
          <a:xfrm>
            <a:off x="106727" y="1325563"/>
            <a:ext cx="11808465" cy="5194169"/>
          </a:xfrm>
        </p:spPr>
        <p:txBody>
          <a:bodyPr>
            <a:normAutofit lnSpcReduction="10000"/>
          </a:bodyPr>
          <a:lstStyle/>
          <a:p>
            <a:pPr marL="0" indent="0" algn="just">
              <a:buNone/>
            </a:pPr>
            <a:r>
              <a:rPr lang="en-GB" sz="1800" dirty="0">
                <a:effectLst/>
                <a:ea typeface="Aptos" panose="020B0004020202020204" pitchFamily="34" charset="0"/>
                <a:cs typeface="Times New Roman" panose="02020603050405020304" pitchFamily="18" charset="0"/>
              </a:rPr>
              <a:t>6. Active transport modes like walking and cycling not only reduce carbon emissions but also provide health benefits, as emphasized in numerous studies. Encouraging these modes can support both environmental and public health goals (6,7). </a:t>
            </a:r>
          </a:p>
          <a:p>
            <a:pPr marL="0" indent="0" algn="just">
              <a:lnSpc>
                <a:spcPct val="115000"/>
              </a:lnSpc>
              <a:spcAft>
                <a:spcPts val="800"/>
              </a:spcAft>
              <a:buNone/>
            </a:pPr>
            <a:r>
              <a:rPr lang="en-GB" sz="1800" dirty="0">
                <a:effectLst/>
                <a:ea typeface="Aptos" panose="020B0004020202020204" pitchFamily="34" charset="0"/>
                <a:cs typeface="Times New Roman" panose="02020603050405020304" pitchFamily="18" charset="0"/>
              </a:rPr>
              <a:t>7. Studies on the long-term tracking of personal transport emissions reveal trends in travel patterns and shifts toward sustainable transport over time. These trends help assess the effectiveness of interventions like emission tracking tools (2,4). </a:t>
            </a:r>
          </a:p>
          <a:p>
            <a:pPr marL="0" indent="0" algn="just">
              <a:lnSpc>
                <a:spcPct val="115000"/>
              </a:lnSpc>
              <a:spcAft>
                <a:spcPts val="800"/>
              </a:spcAft>
              <a:buNone/>
            </a:pPr>
            <a:r>
              <a:rPr lang="en-GB" sz="1800" dirty="0">
                <a:ea typeface="Aptos" panose="020B0004020202020204" pitchFamily="34" charset="0"/>
                <a:cs typeface="Times New Roman" panose="02020603050405020304" pitchFamily="18" charset="0"/>
              </a:rPr>
              <a:t>8. </a:t>
            </a:r>
            <a:r>
              <a:rPr lang="en-GB" sz="1800" dirty="0">
                <a:effectLst/>
                <a:ea typeface="Aptos" panose="020B0004020202020204" pitchFamily="34" charset="0"/>
                <a:cs typeface="Times New Roman" panose="02020603050405020304" pitchFamily="18" charset="0"/>
              </a:rPr>
              <a:t>Several papers underscore the potential of transport emission tracking tools to contribute to broader climate action. When combined with policy interventions, personal carbon tracking can play a role in reducing overall greenhouse gas emissions (8). </a:t>
            </a:r>
            <a:endParaRPr lang="en-GB" sz="1800" dirty="0">
              <a:ea typeface="Aptos" panose="020B0004020202020204" pitchFamily="34" charset="0"/>
              <a:cs typeface="Times New Roman" panose="02020603050405020304" pitchFamily="18" charset="0"/>
            </a:endParaRPr>
          </a:p>
          <a:p>
            <a:pPr marL="0" indent="0" algn="just">
              <a:lnSpc>
                <a:spcPct val="115000"/>
              </a:lnSpc>
              <a:spcAft>
                <a:spcPts val="800"/>
              </a:spcAft>
              <a:buNone/>
            </a:pPr>
            <a:r>
              <a:rPr lang="en-GB" sz="1800" dirty="0">
                <a:effectLst/>
                <a:ea typeface="Aptos" panose="020B0004020202020204" pitchFamily="34" charset="0"/>
                <a:cs typeface="Times New Roman" panose="02020603050405020304" pitchFamily="18" charset="0"/>
              </a:rPr>
              <a:t>9. Research on regional and national transport policies shows that integrating carbon footprint awareness into personal and public transport systems can enhance efforts to meet emission reduction targets (9)</a:t>
            </a:r>
            <a:r>
              <a:rPr lang="en-GB" sz="1800" dirty="0">
                <a:effectLst/>
                <a:cs typeface="MS Gothic" panose="020B0609070205080204" pitchFamily="49" charset="-128"/>
              </a:rPr>
              <a:t>.</a:t>
            </a:r>
            <a:r>
              <a:rPr lang="en-GB" sz="1800" dirty="0">
                <a:effectLst/>
                <a:ea typeface="Aptos" panose="020B0004020202020204" pitchFamily="34" charset="0"/>
                <a:cs typeface="Times New Roman" panose="02020603050405020304" pitchFamily="18" charset="0"/>
              </a:rPr>
              <a:t> </a:t>
            </a:r>
          </a:p>
          <a:p>
            <a:pPr marL="0" indent="0" algn="just">
              <a:lnSpc>
                <a:spcPct val="115000"/>
              </a:lnSpc>
              <a:spcAft>
                <a:spcPts val="800"/>
              </a:spcAft>
              <a:buNone/>
            </a:pPr>
            <a:r>
              <a:rPr lang="en-GB" sz="1800" dirty="0">
                <a:ea typeface="Aptos" panose="020B0004020202020204" pitchFamily="34" charset="0"/>
                <a:cs typeface="Times New Roman" panose="02020603050405020304" pitchFamily="18" charset="0"/>
              </a:rPr>
              <a:t>10. </a:t>
            </a:r>
            <a:r>
              <a:rPr lang="en-GB" sz="1800" kern="100" dirty="0">
                <a:effectLst/>
                <a:ea typeface="Aptos" panose="020B0004020202020204" pitchFamily="34" charset="0"/>
                <a:cs typeface="Times New Roman" panose="02020603050405020304" pitchFamily="18" charset="0"/>
              </a:rPr>
              <a:t>Despite the potential of tools like Google Timeline, challenges remain, including data privacy concerns and ensuring that users consistently engage with these tools to generate meaningful emissions data (10).</a:t>
            </a:r>
          </a:p>
        </p:txBody>
      </p:sp>
      <p:sp>
        <p:nvSpPr>
          <p:cNvPr id="4" name="Slide Number Placeholder 3">
            <a:extLst>
              <a:ext uri="{FF2B5EF4-FFF2-40B4-BE49-F238E27FC236}">
                <a16:creationId xmlns:a16="http://schemas.microsoft.com/office/drawing/2014/main" id="{816F8185-7F7A-66CE-19D5-B8FFF4E1BDB5}"/>
              </a:ext>
            </a:extLst>
          </p:cNvPr>
          <p:cNvSpPr>
            <a:spLocks noGrp="1"/>
          </p:cNvSpPr>
          <p:nvPr>
            <p:ph type="sldNum" sz="quarter" idx="12"/>
          </p:nvPr>
        </p:nvSpPr>
        <p:spPr/>
        <p:txBody>
          <a:bodyPr/>
          <a:lstStyle/>
          <a:p>
            <a:fld id="{51845F5A-061D-4825-9AE9-D7794091C6CF}" type="slidenum">
              <a:rPr lang="en-US" smtClean="0"/>
              <a:t>8</a:t>
            </a:fld>
            <a:endParaRPr lang="en-US"/>
          </a:p>
        </p:txBody>
      </p:sp>
    </p:spTree>
    <p:extLst>
      <p:ext uri="{BB962C8B-B14F-4D97-AF65-F5344CB8AC3E}">
        <p14:creationId xmlns:p14="http://schemas.microsoft.com/office/powerpoint/2010/main" val="3021967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0E50D-6A0B-219D-7757-48DA60933C17}"/>
              </a:ext>
            </a:extLst>
          </p:cNvPr>
          <p:cNvSpPr>
            <a:spLocks noGrp="1"/>
          </p:cNvSpPr>
          <p:nvPr>
            <p:ph type="title"/>
          </p:nvPr>
        </p:nvSpPr>
        <p:spPr/>
        <p:txBody>
          <a:bodyPr/>
          <a:lstStyle/>
          <a:p>
            <a:r>
              <a:rPr lang="en-GB" dirty="0"/>
              <a:t>Methodology </a:t>
            </a:r>
          </a:p>
        </p:txBody>
      </p:sp>
      <p:sp>
        <p:nvSpPr>
          <p:cNvPr id="3" name="Content Placeholder 2">
            <a:extLst>
              <a:ext uri="{FF2B5EF4-FFF2-40B4-BE49-F238E27FC236}">
                <a16:creationId xmlns:a16="http://schemas.microsoft.com/office/drawing/2014/main" id="{115BB068-F392-9640-559C-3614DA52922D}"/>
              </a:ext>
            </a:extLst>
          </p:cNvPr>
          <p:cNvSpPr>
            <a:spLocks noGrp="1"/>
          </p:cNvSpPr>
          <p:nvPr>
            <p:ph idx="1"/>
          </p:nvPr>
        </p:nvSpPr>
        <p:spPr>
          <a:xfrm>
            <a:off x="301014" y="1690688"/>
            <a:ext cx="7580716" cy="4160520"/>
          </a:xfrm>
        </p:spPr>
        <p:txBody>
          <a:bodyPr/>
          <a:lstStyle/>
          <a:p>
            <a:pPr marL="0" indent="0" algn="just">
              <a:lnSpc>
                <a:spcPct val="115000"/>
              </a:lnSpc>
              <a:spcAft>
                <a:spcPts val="800"/>
              </a:spcAft>
              <a:buNone/>
            </a:pPr>
            <a:r>
              <a:rPr lang="en-GB" sz="2000" b="1" kern="100" dirty="0">
                <a:effectLst/>
                <a:ea typeface="Aptos" panose="020B0004020202020204" pitchFamily="34" charset="0"/>
                <a:cs typeface="Times New Roman" panose="02020603050405020304" pitchFamily="18" charset="0"/>
              </a:rPr>
              <a:t> Data Collection</a:t>
            </a:r>
          </a:p>
          <a:p>
            <a:pPr algn="just">
              <a:lnSpc>
                <a:spcPct val="115000"/>
              </a:lnSpc>
              <a:spcAft>
                <a:spcPts val="800"/>
              </a:spcAft>
            </a:pPr>
            <a:r>
              <a:rPr lang="en-GB" sz="2000" kern="100" dirty="0">
                <a:effectLst/>
                <a:ea typeface="Aptos" panose="020B0004020202020204" pitchFamily="34" charset="0"/>
                <a:cs typeface="Times New Roman" panose="02020603050405020304" pitchFamily="18" charset="0"/>
              </a:rPr>
              <a:t>   Source: Google Timeline (Travel history, geolocation data)</a:t>
            </a:r>
          </a:p>
          <a:p>
            <a:pPr algn="just">
              <a:lnSpc>
                <a:spcPct val="115000"/>
              </a:lnSpc>
              <a:spcAft>
                <a:spcPts val="800"/>
              </a:spcAft>
            </a:pPr>
            <a:r>
              <a:rPr lang="en-GB" sz="2000" kern="100" dirty="0">
                <a:effectLst/>
                <a:ea typeface="Aptos" panose="020B0004020202020204" pitchFamily="34" charset="0"/>
                <a:cs typeface="Times New Roman" panose="02020603050405020304" pitchFamily="18" charset="0"/>
              </a:rPr>
              <a:t>   Extraction: Automated extraction of travel data (mode, distance, time)</a:t>
            </a:r>
          </a:p>
          <a:p>
            <a:pPr algn="just">
              <a:lnSpc>
                <a:spcPct val="115000"/>
              </a:lnSpc>
              <a:spcAft>
                <a:spcPts val="800"/>
              </a:spcAft>
            </a:pPr>
            <a:r>
              <a:rPr lang="en-GB" sz="2000" kern="100" dirty="0">
                <a:effectLst/>
                <a:ea typeface="Aptos" panose="020B0004020202020204" pitchFamily="34" charset="0"/>
                <a:cs typeface="Times New Roman" panose="02020603050405020304" pitchFamily="18" charset="0"/>
              </a:rPr>
              <a:t>   Categorization: Segment by transport modes (car, public transit, walking, cycling)</a:t>
            </a:r>
          </a:p>
        </p:txBody>
      </p:sp>
      <p:pic>
        <p:nvPicPr>
          <p:cNvPr id="5" name="Picture 4">
            <a:extLst>
              <a:ext uri="{FF2B5EF4-FFF2-40B4-BE49-F238E27FC236}">
                <a16:creationId xmlns:a16="http://schemas.microsoft.com/office/drawing/2014/main" id="{7DFAC7CB-1F86-D170-475A-130927635CAD}"/>
              </a:ext>
            </a:extLst>
          </p:cNvPr>
          <p:cNvPicPr>
            <a:picLocks noChangeAspect="1"/>
          </p:cNvPicPr>
          <p:nvPr/>
        </p:nvPicPr>
        <p:blipFill>
          <a:blip r:embed="rId2"/>
          <a:stretch>
            <a:fillRect/>
          </a:stretch>
        </p:blipFill>
        <p:spPr>
          <a:xfrm>
            <a:off x="8100391" y="141632"/>
            <a:ext cx="3946663" cy="3946663"/>
          </a:xfrm>
          <a:prstGeom prst="rect">
            <a:avLst/>
          </a:prstGeom>
        </p:spPr>
      </p:pic>
      <p:sp>
        <p:nvSpPr>
          <p:cNvPr id="4" name="Slide Number Placeholder 3">
            <a:extLst>
              <a:ext uri="{FF2B5EF4-FFF2-40B4-BE49-F238E27FC236}">
                <a16:creationId xmlns:a16="http://schemas.microsoft.com/office/drawing/2014/main" id="{CDCE4A22-EC54-6554-985C-179208FDA16E}"/>
              </a:ext>
            </a:extLst>
          </p:cNvPr>
          <p:cNvSpPr>
            <a:spLocks noGrp="1"/>
          </p:cNvSpPr>
          <p:nvPr>
            <p:ph type="sldNum" sz="quarter" idx="12"/>
          </p:nvPr>
        </p:nvSpPr>
        <p:spPr/>
        <p:txBody>
          <a:bodyPr/>
          <a:lstStyle/>
          <a:p>
            <a:fld id="{51845F5A-061D-4825-9AE9-D7794091C6CF}" type="slidenum">
              <a:rPr lang="en-US" smtClean="0"/>
              <a:t>9</a:t>
            </a:fld>
            <a:endParaRPr lang="en-US"/>
          </a:p>
        </p:txBody>
      </p:sp>
    </p:spTree>
    <p:extLst>
      <p:ext uri="{BB962C8B-B14F-4D97-AF65-F5344CB8AC3E}">
        <p14:creationId xmlns:p14="http://schemas.microsoft.com/office/powerpoint/2010/main" val="1959616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BrushVTI">
  <a:themeElements>
    <a:clrScheme name="AnalogousFromDarkSeedLeftStep">
      <a:dk1>
        <a:srgbClr val="000000"/>
      </a:dk1>
      <a:lt1>
        <a:srgbClr val="FFFFFF"/>
      </a:lt1>
      <a:dk2>
        <a:srgbClr val="1C2432"/>
      </a:dk2>
      <a:lt2>
        <a:srgbClr val="F2F3F0"/>
      </a:lt2>
      <a:accent1>
        <a:srgbClr val="844BC5"/>
      </a:accent1>
      <a:accent2>
        <a:srgbClr val="4842B7"/>
      </a:accent2>
      <a:accent3>
        <a:srgbClr val="4B78C5"/>
      </a:accent3>
      <a:accent4>
        <a:srgbClr val="3999B3"/>
      </a:accent4>
      <a:accent5>
        <a:srgbClr val="49C0A8"/>
      </a:accent5>
      <a:accent6>
        <a:srgbClr val="39B368"/>
      </a:accent6>
      <a:hlink>
        <a:srgbClr val="339A97"/>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1307</TotalTime>
  <Words>2357</Words>
  <Application>Microsoft Office PowerPoint</Application>
  <PresentationFormat>Widescreen</PresentationFormat>
  <Paragraphs>186</Paragraphs>
  <Slides>19</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MS Gothic</vt:lpstr>
      <vt:lpstr>Aptos</vt:lpstr>
      <vt:lpstr>Arial</vt:lpstr>
      <vt:lpstr>Century Gothic</vt:lpstr>
      <vt:lpstr>Elephant</vt:lpstr>
      <vt:lpstr>Noto Serif</vt:lpstr>
      <vt:lpstr>Source Sans Pro</vt:lpstr>
      <vt:lpstr>Wingdings</vt:lpstr>
      <vt:lpstr>BrushVTI</vt:lpstr>
      <vt:lpstr>Master Thesis  Proposal </vt:lpstr>
      <vt:lpstr>PowerPoint Presentation</vt:lpstr>
      <vt:lpstr>Introduction: </vt:lpstr>
      <vt:lpstr>Comparing Carbon Footprint of Transportation Options</vt:lpstr>
      <vt:lpstr>Research Questions</vt:lpstr>
      <vt:lpstr>Objectives </vt:lpstr>
      <vt:lpstr>Literature Review </vt:lpstr>
      <vt:lpstr>Literature Review </vt:lpstr>
      <vt:lpstr>Methodology </vt:lpstr>
      <vt:lpstr>Methodology </vt:lpstr>
      <vt:lpstr>Methodology </vt:lpstr>
      <vt:lpstr>Outcome</vt:lpstr>
      <vt:lpstr>Expected Result</vt:lpstr>
      <vt:lpstr>Expected Result</vt:lpstr>
      <vt:lpstr>Contribution </vt:lpstr>
      <vt:lpstr>Conclusion</vt:lpstr>
      <vt:lpstr>Reference</vt:lpstr>
      <vt:lpstr>Reference </vt:lpstr>
      <vt:lpstr>Synopsis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Mohamed Shamsudeen Musdakeem</dc:creator>
  <cp:lastModifiedBy>DELL</cp:lastModifiedBy>
  <cp:revision>176</cp:revision>
  <dcterms:created xsi:type="dcterms:W3CDTF">2024-10-07T05:15:32Z</dcterms:created>
  <dcterms:modified xsi:type="dcterms:W3CDTF">2024-10-21T06:43:45Z</dcterms:modified>
</cp:coreProperties>
</file>